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824" r:id="rId1"/>
    <p:sldMasterId id="2147483828" r:id="rId2"/>
    <p:sldMasterId id="2147483829" r:id="rId3"/>
  </p:sldMasterIdLst>
  <p:notesMasterIdLst>
    <p:notesMasterId r:id="rId29"/>
  </p:notesMasterIdLst>
  <p:sldIdLst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4" r:id="rId25"/>
    <p:sldId id="286" r:id="rId26"/>
    <p:sldId id="287" r:id="rId27"/>
    <p:sldId id="288" r:id="rId28"/>
  </p:sldIdLst>
  <p:sldSz cx="13004800" cy="73025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Helvetica Neue" panose="02000503000000020004" pitchFamily="2" charset="0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36"/>
  </p:normalViewPr>
  <p:slideViewPr>
    <p:cSldViewPr snapToGrid="0" snapToObjects="1">
      <p:cViewPr varScale="1">
        <p:scale>
          <a:sx n="80" d="100"/>
          <a:sy n="80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Shape 13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Shape 146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6" name="Shape 14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to access the Excel source data set. It’s most convenient if this data set is already saved into a Tableau packaged workbook and distributed to the students in that format.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3" name="Shape 14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Answer: Will purchased a smartphone (and/or added data service to his existing phone), which is indicated by the uptick in mobile internet usage.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Shape 148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2" name="Shape 14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Shape 14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8" name="Shape 1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consider the “right tool for the task.”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comments on tools.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Overarching thought: Always consider using the “right tool for the task.”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8" name="Shape 15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6" name="Shape 15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closing comments on tools used in this course, including continuing no-cost access to Tableau (via the Tableau Public site and software version).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4" name="Shape 15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portfolio blogs (two of the best that illustrate the power of Tableau visualizations). Note: Wait for animation reveals. Recommend to students that they consider developing a blog to publish their analytics portfolio. It’s useful in seeking employment or advancement opportunities with current employers.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Tableau Public allows for publishing one’s work to their own “Gallery,” which may be viewed by all or limited to one’s own private access.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5" name="Shape 15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Tableau resources: Community, annual conferences, and additional online no-cost learning tools.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more examples and resources, see our Student Resource Directory: https://drive.google.com/drive/folders/0Bx2SHQGVqWasQ0xfSG1DYTZ2WWM.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Shape 14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Shape 15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1" name="Shape 1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Shape 15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Shape 1585"/>
          <p:cNvSpPr>
            <a:spLocks noGrp="1" noRot="1" noChangeAspect="1"/>
          </p:cNvSpPr>
          <p:nvPr>
            <p:ph type="sldImg" idx="2"/>
          </p:nvPr>
        </p:nvSpPr>
        <p:spPr>
          <a:xfrm>
            <a:off x="681029" y="1143000"/>
            <a:ext cx="54960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Shape 1599"/>
          <p:cNvSpPr txBox="1">
            <a:spLocks noGrp="1"/>
          </p:cNvSpPr>
          <p:nvPr>
            <p:ph type="body" idx="1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Shape 1600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5800"/>
            <a:ext cx="610393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7" name="Shape 16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4" name="Shape 16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Tableau resources: Community, annual conferences, and additional online no-cost learning tools.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more examples and resources, see our Student Resource Directory: https://drive.google.com/drive/folders/0Bx2SHQGVqWasQ0xfSG1DYTZ2WWM.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2" name="Shape 14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Call records data: You won’t believe what metadata can reveal about you!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Shape 14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6" name="Shape 14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8" name="Shape 14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 of the actual ABC News project.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3" name="Shape 14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the data dictionary for our Tableau activity, where we will be developing visualizations, dashboards, and Story Points using the </a:t>
            </a:r>
            <a:r>
              <a:rPr lang="en-US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wills_metadata.xlsx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set.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Shape 145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734801" cy="437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‣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457824" y="6740725"/>
            <a:ext cx="12326526" cy="4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591720" y="6740723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2" y="6801591"/>
            <a:ext cx="319688" cy="318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13"/>
          <p:cNvCxnSpPr/>
          <p:nvPr/>
        </p:nvCxnSpPr>
        <p:spPr>
          <a:xfrm>
            <a:off x="591720" y="596673"/>
            <a:ext cx="11821363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Shape 14"/>
          <p:cNvCxnSpPr/>
          <p:nvPr/>
        </p:nvCxnSpPr>
        <p:spPr>
          <a:xfrm>
            <a:off x="591720" y="1218736"/>
            <a:ext cx="11821363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3873" cy="6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3873" cy="72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tion">
  <p:cSld name="Solu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2951450" y="2074740"/>
            <a:ext cx="9319130" cy="249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00" tIns="50700" rIns="50700" bIns="50700" anchor="ctr" anchorCtr="0">
            <a:noAutofit/>
          </a:bodyPr>
          <a:lstStyle/>
          <a:p>
            <a:pPr marL="114100" marR="0" lvl="0" indent="-12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Georgia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Shape 115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6" name="Shape 116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3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8" name="Shape 118"/>
          <p:cNvCxnSpPr/>
          <p:nvPr/>
        </p:nvCxnSpPr>
        <p:spPr>
          <a:xfrm rot="10800000" flipH="1">
            <a:off x="3911603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Shape 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Shape 123"/>
          <p:cNvCxnSpPr/>
          <p:nvPr/>
        </p:nvCxnSpPr>
        <p:spPr>
          <a:xfrm>
            <a:off x="591720" y="596674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Shape 124"/>
          <p:cNvCxnSpPr/>
          <p:nvPr/>
        </p:nvCxnSpPr>
        <p:spPr>
          <a:xfrm>
            <a:off x="591720" y="1218736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60"/>
            <a:ext cx="952501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956580" y="3101960"/>
            <a:ext cx="1172538" cy="98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swald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  <a:endParaRPr sz="999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7" name="Shape 127"/>
          <p:cNvCxnSpPr/>
          <p:nvPr/>
        </p:nvCxnSpPr>
        <p:spPr>
          <a:xfrm rot="10800000">
            <a:off x="2497950" y="1758742"/>
            <a:ext cx="0" cy="465300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Shape 128"/>
          <p:cNvSpPr/>
          <p:nvPr/>
        </p:nvSpPr>
        <p:spPr>
          <a:xfrm>
            <a:off x="2989799" y="1779405"/>
            <a:ext cx="3733801" cy="2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"/>
              <a:buFont typeface="Oswald"/>
              <a:buNone/>
            </a:pPr>
            <a:r>
              <a:rPr lang="en-US" sz="1995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951450" y="2258824"/>
            <a:ext cx="8527946" cy="415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hape 131"/>
          <p:cNvCxnSpPr/>
          <p:nvPr/>
        </p:nvCxnSpPr>
        <p:spPr>
          <a:xfrm>
            <a:off x="591720" y="60022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2" name="Shape 132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3" name="Shape 133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5" name="Shape 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95928" y="600229"/>
            <a:ext cx="11838716" cy="70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 - Red">
  <p:cSld name="Body Copy - Red">
    <p:bg>
      <p:bgPr>
        <a:solidFill>
          <a:srgbClr val="E51B24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582578" y="734835"/>
            <a:ext cx="11830257" cy="89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5103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ubTitle" idx="1"/>
          </p:nvPr>
        </p:nvSpPr>
        <p:spPr>
          <a:xfrm>
            <a:off x="582578" y="1791621"/>
            <a:ext cx="11696713" cy="486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eorgia"/>
              <a:buNone/>
              <a:defRPr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582578" y="493861"/>
            <a:ext cx="880640" cy="185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575" tIns="129575" rIns="129575" bIns="129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5"/>
              <a:buFont typeface="Arial"/>
              <a:buNone/>
            </a:pPr>
            <a:endParaRPr sz="1985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Shape 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solidFill>
          <a:srgbClr val="D9D9D9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628650" y="1463040"/>
            <a:ext cx="11696169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591720" y="60022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8" name="Shape 148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Shape 150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1" name="Shape 1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95928" y="600232"/>
            <a:ext cx="11838716" cy="7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514119" y="2691442"/>
            <a:ext cx="11820525" cy="383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333" cy="65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671719" y="1536036"/>
            <a:ext cx="1831252" cy="182807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17"/>
              <a:buFont typeface="Georgia"/>
              <a:buNone/>
            </a:pPr>
            <a:r>
              <a:rPr lang="en-US" sz="1417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2691986" y="1536036"/>
            <a:ext cx="1831252" cy="1828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Georgia"/>
              <a:buNone/>
            </a:pPr>
            <a:r>
              <a:rPr lang="en-US" sz="1417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712251" y="1536036"/>
            <a:ext cx="1831252" cy="1828073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17"/>
              <a:buFont typeface="Georgia"/>
              <a:buNone/>
            </a:pPr>
            <a:r>
              <a:rPr lang="en-US" sz="1417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6"/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671717" y="3511937"/>
            <a:ext cx="1426347" cy="142387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2270208" y="3511937"/>
            <a:ext cx="1426347" cy="142387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3868695" y="3511937"/>
            <a:ext cx="1426347" cy="142387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671734" y="5106994"/>
            <a:ext cx="1426347" cy="142387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2270225" y="5106994"/>
            <a:ext cx="1426347" cy="142387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5467184" y="3511937"/>
            <a:ext cx="1426347" cy="142387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868712" y="5106994"/>
            <a:ext cx="1426347" cy="14238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17"/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2"/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7"/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Shape 166"/>
          <p:cNvGrpSpPr/>
          <p:nvPr/>
        </p:nvGrpSpPr>
        <p:grpSpPr>
          <a:xfrm>
            <a:off x="8809425" y="1644222"/>
            <a:ext cx="2616384" cy="2712599"/>
            <a:chOff x="1020750" y="2355030"/>
            <a:chExt cx="1839645" cy="1910613"/>
          </a:xfrm>
        </p:grpSpPr>
        <p:sp>
          <p:nvSpPr>
            <p:cNvPr id="167" name="Shape 167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5"/>
                <a:buFont typeface="Oswald"/>
                <a:buNone/>
              </a:pPr>
              <a:r>
                <a:rPr lang="en-US" sz="1985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51"/>
                <a:buFont typeface="Arial"/>
                <a:buNone/>
              </a:pPr>
              <a:endParaRPr sz="851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5"/>
                <a:buFont typeface="Arial"/>
                <a:buNone/>
              </a:pPr>
              <a:r>
                <a:rPr lang="en-US" sz="1985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5"/>
                <a:buFont typeface="Arial"/>
                <a:buNone/>
              </a:pPr>
              <a:endParaRPr sz="1985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168" name="Shape 168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169" name="Shape 169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85"/>
                  <a:buFont typeface="Arial"/>
                  <a:buNone/>
                </a:pPr>
                <a:endParaRPr sz="198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Shape 170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85"/>
                  <a:buFont typeface="Arial"/>
                  <a:buNone/>
                </a:pPr>
                <a:endParaRPr sz="198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Shape 171"/>
          <p:cNvGrpSpPr/>
          <p:nvPr/>
        </p:nvGrpSpPr>
        <p:grpSpPr>
          <a:xfrm>
            <a:off x="8379379" y="4483548"/>
            <a:ext cx="3476480" cy="2155504"/>
            <a:chOff x="5540475" y="1141525"/>
            <a:chExt cx="2444400" cy="1518224"/>
          </a:xfrm>
        </p:grpSpPr>
        <p:sp>
          <p:nvSpPr>
            <p:cNvPr id="172" name="Shape 172"/>
            <p:cNvSpPr/>
            <p:nvPr/>
          </p:nvSpPr>
          <p:spPr>
            <a:xfrm>
              <a:off x="5540475" y="1141525"/>
              <a:ext cx="2444400" cy="1324199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2"/>
                <a:buFont typeface="Georgia"/>
                <a:buNone/>
              </a:pPr>
              <a:r>
                <a:rPr lang="en-US" sz="1702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10800000">
              <a:off x="6647474" y="2390950"/>
              <a:ext cx="230400" cy="268799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5"/>
                <a:buFont typeface="Arial"/>
                <a:buNone/>
              </a:pPr>
              <a:endParaRPr sz="198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Shape 175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6" name="Shape 176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77" name="Shape 177"/>
          <p:cNvGrpSpPr/>
          <p:nvPr/>
        </p:nvGrpSpPr>
        <p:grpSpPr>
          <a:xfrm>
            <a:off x="635006" y="1828805"/>
            <a:ext cx="1269661" cy="1269661"/>
            <a:chOff x="0" y="0"/>
            <a:chExt cx="1269661" cy="1269661"/>
          </a:xfrm>
        </p:grpSpPr>
        <p:pic>
          <p:nvPicPr>
            <p:cNvPr id="178" name="Shape 17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Shape 179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Shape 180"/>
          <p:cNvGrpSpPr/>
          <p:nvPr/>
        </p:nvGrpSpPr>
        <p:grpSpPr>
          <a:xfrm>
            <a:off x="2159005" y="1828805"/>
            <a:ext cx="1269661" cy="1269661"/>
            <a:chOff x="0" y="0"/>
            <a:chExt cx="1269661" cy="1269661"/>
          </a:xfrm>
        </p:grpSpPr>
        <p:pic>
          <p:nvPicPr>
            <p:cNvPr id="181" name="Shape 1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Shape 183"/>
          <p:cNvGrpSpPr/>
          <p:nvPr/>
        </p:nvGrpSpPr>
        <p:grpSpPr>
          <a:xfrm>
            <a:off x="635006" y="3340106"/>
            <a:ext cx="1269661" cy="1269661"/>
            <a:chOff x="0" y="0"/>
            <a:chExt cx="1269661" cy="1269661"/>
          </a:xfrm>
        </p:grpSpPr>
        <p:pic>
          <p:nvPicPr>
            <p:cNvPr id="184" name="Shape 1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2159005" y="3340106"/>
            <a:ext cx="1269661" cy="1269661"/>
            <a:chOff x="0" y="0"/>
            <a:chExt cx="1269661" cy="1269661"/>
          </a:xfrm>
        </p:grpSpPr>
        <p:pic>
          <p:nvPicPr>
            <p:cNvPr id="187" name="Shape 18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Shape 188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635006" y="4876807"/>
            <a:ext cx="1269661" cy="1269661"/>
            <a:chOff x="0" y="0"/>
            <a:chExt cx="1269661" cy="1269661"/>
          </a:xfrm>
        </p:grpSpPr>
        <p:pic>
          <p:nvPicPr>
            <p:cNvPr id="190" name="Shape 19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Shape 191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2159005" y="4876807"/>
            <a:ext cx="1269661" cy="1269661"/>
            <a:chOff x="0" y="0"/>
            <a:chExt cx="1269661" cy="1269661"/>
          </a:xfrm>
        </p:grpSpPr>
        <p:pic>
          <p:nvPicPr>
            <p:cNvPr id="193" name="Shape 19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Shape 194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Shape 195"/>
          <p:cNvSpPr/>
          <p:nvPr/>
        </p:nvSpPr>
        <p:spPr>
          <a:xfrm>
            <a:off x="8790782" y="1828803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8425" tIns="278425" rIns="278425" bIns="2784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6"/>
              <a:buFont typeface="Arial"/>
              <a:buNone/>
            </a:pPr>
            <a:r>
              <a:rPr lang="en-US" sz="119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Shape 196"/>
          <p:cNvGrpSpPr/>
          <p:nvPr/>
        </p:nvGrpSpPr>
        <p:grpSpPr>
          <a:xfrm>
            <a:off x="4051302" y="1828803"/>
            <a:ext cx="2031493" cy="2031492"/>
            <a:chOff x="0" y="0"/>
            <a:chExt cx="2031492" cy="2031492"/>
          </a:xfrm>
        </p:grpSpPr>
        <p:pic>
          <p:nvPicPr>
            <p:cNvPr id="197" name="Shape 19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65100" y="419100"/>
              <a:ext cx="1750220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71"/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Shape 200"/>
          <p:cNvGrpSpPr/>
          <p:nvPr/>
        </p:nvGrpSpPr>
        <p:grpSpPr>
          <a:xfrm>
            <a:off x="6362703" y="1828803"/>
            <a:ext cx="2031493" cy="2031492"/>
            <a:chOff x="0" y="0"/>
            <a:chExt cx="2031492" cy="2031492"/>
          </a:xfrm>
        </p:grpSpPr>
        <p:pic>
          <p:nvPicPr>
            <p:cNvPr id="201" name="Shape 20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Shape 202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71"/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Shape 204"/>
          <p:cNvGrpSpPr/>
          <p:nvPr/>
        </p:nvGrpSpPr>
        <p:grpSpPr>
          <a:xfrm>
            <a:off x="4051302" y="4114802"/>
            <a:ext cx="2031493" cy="2031492"/>
            <a:chOff x="0" y="0"/>
            <a:chExt cx="2031492" cy="2031492"/>
          </a:xfrm>
        </p:grpSpPr>
        <p:pic>
          <p:nvPicPr>
            <p:cNvPr id="205" name="Shape 20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Shape 206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71"/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6362703" y="4114802"/>
            <a:ext cx="2031493" cy="2031492"/>
            <a:chOff x="0" y="0"/>
            <a:chExt cx="2031492" cy="2031492"/>
          </a:xfrm>
        </p:grpSpPr>
        <p:pic>
          <p:nvPicPr>
            <p:cNvPr id="209" name="Shape 20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94"/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71"/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Shape 212"/>
          <p:cNvSpPr/>
          <p:nvPr/>
        </p:nvSpPr>
        <p:spPr>
          <a:xfrm>
            <a:off x="8940839" y="4156958"/>
            <a:ext cx="3331551" cy="20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8425" tIns="278425" rIns="278425" bIns="2784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6"/>
              <a:buFont typeface="Arial"/>
              <a:buNone/>
            </a:pPr>
            <a:r>
              <a:rPr lang="en-US" sz="11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6"/>
              <a:buFont typeface="Arial"/>
              <a:buNone/>
            </a:pPr>
            <a:r>
              <a:rPr lang="en-US" sz="11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2562" y="1109769"/>
            <a:ext cx="6351207" cy="5135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Shape 215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587754" y="1357840"/>
            <a:ext cx="5829299" cy="32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5782" y="1073067"/>
            <a:ext cx="7307075" cy="512800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665979" y="1358425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3989" y="916080"/>
            <a:ext cx="6834347" cy="5325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Shape 228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608838" y="1500283"/>
            <a:ext cx="5435600" cy="408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Shape 231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8100" y="754239"/>
            <a:ext cx="4037396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5701" y="812191"/>
            <a:ext cx="3689785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1099" y="799490"/>
            <a:ext cx="2977537" cy="54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Shape 237"/>
          <p:cNvCxnSpPr/>
          <p:nvPr/>
        </p:nvCxnSpPr>
        <p:spPr>
          <a:xfrm>
            <a:off x="635003" y="399615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3" y="983815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9" name="Shape 239"/>
          <p:cNvSpPr/>
          <p:nvPr/>
        </p:nvSpPr>
        <p:spPr>
          <a:xfrm>
            <a:off x="5533603" y="3511371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6"/>
              <a:buFont typeface="Arial"/>
              <a:buNone/>
            </a:pPr>
            <a:r>
              <a:rPr lang="en-US" sz="13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9064200" y="3511371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6"/>
              <a:buFont typeface="Arial"/>
              <a:buNone/>
            </a:pPr>
            <a:r>
              <a:rPr lang="en-US" sz="13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1723603" y="1421786"/>
            <a:ext cx="2311401" cy="396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Shape 243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4" name="Shape 2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00000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16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581" y="753261"/>
            <a:ext cx="2921593" cy="321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Shape 20"/>
          <p:cNvCxnSpPr/>
          <p:nvPr/>
        </p:nvCxnSpPr>
        <p:spPr>
          <a:xfrm>
            <a:off x="591720" y="608925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" name="Shape 21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" name="Shape 22"/>
          <p:cNvSpPr txBox="1"/>
          <p:nvPr/>
        </p:nvSpPr>
        <p:spPr>
          <a:xfrm>
            <a:off x="465807" y="6744970"/>
            <a:ext cx="11366527" cy="41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Shape 23"/>
          <p:cNvCxnSpPr/>
          <p:nvPr/>
        </p:nvCxnSpPr>
        <p:spPr>
          <a:xfrm>
            <a:off x="591789" y="6735030"/>
            <a:ext cx="1182122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" name="Shape 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1146" y="6791079"/>
            <a:ext cx="321869" cy="32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2" name="Shape 862"/>
          <p:cNvCxnSpPr/>
          <p:nvPr/>
        </p:nvCxnSpPr>
        <p:spPr>
          <a:xfrm>
            <a:off x="635001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63" name="Shape 863"/>
          <p:cNvCxnSpPr/>
          <p:nvPr/>
        </p:nvCxnSpPr>
        <p:spPr>
          <a:xfrm>
            <a:off x="635001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64" name="Shape 864"/>
          <p:cNvCxnSpPr/>
          <p:nvPr/>
        </p:nvCxnSpPr>
        <p:spPr>
          <a:xfrm rot="10800000" flipH="1">
            <a:off x="3911601" y="5381312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65" name="Shape 865"/>
          <p:cNvCxnSpPr/>
          <p:nvPr/>
        </p:nvCxnSpPr>
        <p:spPr>
          <a:xfrm rot="10800000" flipH="1">
            <a:off x="3911601" y="2222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66" name="Shape 866"/>
          <p:cNvSpPr txBox="1"/>
          <p:nvPr/>
        </p:nvSpPr>
        <p:spPr>
          <a:xfrm>
            <a:off x="457823" y="6740723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7" name="Shape 867"/>
          <p:cNvCxnSpPr/>
          <p:nvPr/>
        </p:nvCxnSpPr>
        <p:spPr>
          <a:xfrm>
            <a:off x="591718" y="6740723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8" name="Shape 8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0" y="6801589"/>
            <a:ext cx="318579" cy="318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9" name="Shape 869"/>
          <p:cNvCxnSpPr/>
          <p:nvPr/>
        </p:nvCxnSpPr>
        <p:spPr>
          <a:xfrm>
            <a:off x="591718" y="596671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0" name="Shape 870"/>
          <p:cNvCxnSpPr/>
          <p:nvPr/>
        </p:nvCxnSpPr>
        <p:spPr>
          <a:xfrm>
            <a:off x="591718" y="1218736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1" name="Shape 8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599" y="3101956"/>
            <a:ext cx="949196" cy="949196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 txBox="1"/>
          <p:nvPr/>
        </p:nvSpPr>
        <p:spPr>
          <a:xfrm>
            <a:off x="956580" y="3269931"/>
            <a:ext cx="11724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50" tIns="91350" rIns="91350" bIns="913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3084062" y="5025650"/>
            <a:ext cx="37338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 sz="20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74" name="Shape 874"/>
          <p:cNvCxnSpPr/>
          <p:nvPr/>
        </p:nvCxnSpPr>
        <p:spPr>
          <a:xfrm rot="10800000">
            <a:off x="2497950" y="1759050"/>
            <a:ext cx="0" cy="4652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3081106" y="2459469"/>
            <a:ext cx="8024400" cy="21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746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65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6" name="Shape 876"/>
          <p:cNvSpPr txBox="1"/>
          <p:nvPr/>
        </p:nvSpPr>
        <p:spPr>
          <a:xfrm>
            <a:off x="3082585" y="1914082"/>
            <a:ext cx="3736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48725" rIns="97475" bIns="48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swald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Shape 877"/>
          <p:cNvSpPr txBox="1">
            <a:spLocks noGrp="1"/>
          </p:cNvSpPr>
          <p:nvPr>
            <p:ph type="body" idx="2"/>
          </p:nvPr>
        </p:nvSpPr>
        <p:spPr>
          <a:xfrm>
            <a:off x="3447558" y="5264701"/>
            <a:ext cx="7657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8" name="Shape 878"/>
          <p:cNvSpPr txBox="1">
            <a:spLocks noGrp="1"/>
          </p:cNvSpPr>
          <p:nvPr>
            <p:ph type="title"/>
          </p:nvPr>
        </p:nvSpPr>
        <p:spPr>
          <a:xfrm>
            <a:off x="495927" y="596672"/>
            <a:ext cx="118386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xfrm>
            <a:off x="495927" y="596672"/>
            <a:ext cx="118386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495927" y="1454336"/>
            <a:ext cx="11838600" cy="4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2" name="Shape 882"/>
          <p:cNvSpPr txBox="1"/>
          <p:nvPr/>
        </p:nvSpPr>
        <p:spPr>
          <a:xfrm>
            <a:off x="457823" y="6740723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Shape 883"/>
          <p:cNvCxnSpPr/>
          <p:nvPr/>
        </p:nvCxnSpPr>
        <p:spPr>
          <a:xfrm>
            <a:off x="591718" y="6740723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4" name="Shape 8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0" y="6801589"/>
            <a:ext cx="318579" cy="318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5" name="Shape 885"/>
          <p:cNvCxnSpPr/>
          <p:nvPr/>
        </p:nvCxnSpPr>
        <p:spPr>
          <a:xfrm>
            <a:off x="591718" y="596671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6" name="Shape 886"/>
          <p:cNvCxnSpPr/>
          <p:nvPr/>
        </p:nvCxnSpPr>
        <p:spPr>
          <a:xfrm>
            <a:off x="591718" y="1218736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Shape 8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581" y="753262"/>
            <a:ext cx="2911458" cy="321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9" name="Shape 889"/>
          <p:cNvCxnSpPr/>
          <p:nvPr/>
        </p:nvCxnSpPr>
        <p:spPr>
          <a:xfrm>
            <a:off x="591718" y="608921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90" name="Shape 890"/>
          <p:cNvCxnSpPr/>
          <p:nvPr/>
        </p:nvCxnSpPr>
        <p:spPr>
          <a:xfrm>
            <a:off x="591718" y="1219200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91" name="Shape 891"/>
          <p:cNvSpPr txBox="1"/>
          <p:nvPr/>
        </p:nvSpPr>
        <p:spPr>
          <a:xfrm>
            <a:off x="465804" y="6744966"/>
            <a:ext cx="11366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Shape 892"/>
          <p:cNvCxnSpPr/>
          <p:nvPr/>
        </p:nvCxnSpPr>
        <p:spPr>
          <a:xfrm>
            <a:off x="591787" y="6735030"/>
            <a:ext cx="1182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93" name="Shape 8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1144" y="6791079"/>
            <a:ext cx="320752" cy="320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5" name="Shape 895"/>
          <p:cNvCxnSpPr/>
          <p:nvPr/>
        </p:nvCxnSpPr>
        <p:spPr>
          <a:xfrm>
            <a:off x="591718" y="600228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96" name="Shape 896"/>
          <p:cNvCxnSpPr/>
          <p:nvPr/>
        </p:nvCxnSpPr>
        <p:spPr>
          <a:xfrm>
            <a:off x="591718" y="1219200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97" name="Shape 897"/>
          <p:cNvSpPr txBox="1"/>
          <p:nvPr/>
        </p:nvSpPr>
        <p:spPr>
          <a:xfrm>
            <a:off x="467381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8" name="Shape 898"/>
          <p:cNvCxnSpPr/>
          <p:nvPr/>
        </p:nvCxnSpPr>
        <p:spPr>
          <a:xfrm>
            <a:off x="591718" y="6736359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99" name="Shape 8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1569" cy="291569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 txBox="1">
            <a:spLocks noGrp="1"/>
          </p:cNvSpPr>
          <p:nvPr>
            <p:ph type="title"/>
          </p:nvPr>
        </p:nvSpPr>
        <p:spPr>
          <a:xfrm>
            <a:off x="495927" y="600229"/>
            <a:ext cx="11838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35001" y="2414110"/>
            <a:ext cx="11734500" cy="3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 Sans"/>
              <a:buChar char="‣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3" name="Shape 903"/>
          <p:cNvSpPr txBox="1"/>
          <p:nvPr/>
        </p:nvSpPr>
        <p:spPr>
          <a:xfrm>
            <a:off x="457825" y="6740725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4" name="Shape 904"/>
          <p:cNvCxnSpPr/>
          <p:nvPr/>
        </p:nvCxnSpPr>
        <p:spPr>
          <a:xfrm>
            <a:off x="591721" y="6740723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5" name="Shape 9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1"/>
            <a:ext cx="318579" cy="318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6" name="Shape 906"/>
          <p:cNvCxnSpPr/>
          <p:nvPr/>
        </p:nvCxnSpPr>
        <p:spPr>
          <a:xfrm>
            <a:off x="591721" y="596673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7" name="Shape 907"/>
          <p:cNvCxnSpPr/>
          <p:nvPr/>
        </p:nvCxnSpPr>
        <p:spPr>
          <a:xfrm>
            <a:off x="591721" y="1218736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8" name="Shape 908"/>
          <p:cNvSpPr txBox="1">
            <a:spLocks noGrp="1"/>
          </p:cNvSpPr>
          <p:nvPr>
            <p:ph type="title"/>
          </p:nvPr>
        </p:nvSpPr>
        <p:spPr>
          <a:xfrm>
            <a:off x="495927" y="683430"/>
            <a:ext cx="112167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Shape 909"/>
          <p:cNvSpPr txBox="1"/>
          <p:nvPr/>
        </p:nvSpPr>
        <p:spPr>
          <a:xfrm>
            <a:off x="635002" y="1548455"/>
            <a:ext cx="1173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Oswald"/>
              <a:buNone/>
            </a:pPr>
            <a:r>
              <a:rPr lang="en-US" sz="5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497379" y="596670"/>
            <a:ext cx="112167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2" name="Shape 912"/>
          <p:cNvSpPr txBox="1"/>
          <p:nvPr/>
        </p:nvSpPr>
        <p:spPr>
          <a:xfrm>
            <a:off x="457823" y="6740723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Shape 913"/>
          <p:cNvCxnSpPr/>
          <p:nvPr/>
        </p:nvCxnSpPr>
        <p:spPr>
          <a:xfrm>
            <a:off x="591718" y="6740723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4" name="Shape 9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0" y="6801589"/>
            <a:ext cx="318579" cy="318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5" name="Shape 915"/>
          <p:cNvCxnSpPr/>
          <p:nvPr/>
        </p:nvCxnSpPr>
        <p:spPr>
          <a:xfrm>
            <a:off x="591718" y="596671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6" name="Shape 916"/>
          <p:cNvCxnSpPr/>
          <p:nvPr/>
        </p:nvCxnSpPr>
        <p:spPr>
          <a:xfrm>
            <a:off x="591718" y="1218736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/>
        </p:nvSpPr>
        <p:spPr>
          <a:xfrm>
            <a:off x="457825" y="6740725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Shape 919"/>
          <p:cNvCxnSpPr/>
          <p:nvPr/>
        </p:nvCxnSpPr>
        <p:spPr>
          <a:xfrm>
            <a:off x="591721" y="6740723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0" name="Shape 9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1"/>
            <a:ext cx="318579" cy="31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" name="Shape 922"/>
          <p:cNvCxnSpPr/>
          <p:nvPr/>
        </p:nvCxnSpPr>
        <p:spPr>
          <a:xfrm>
            <a:off x="591718" y="635000"/>
            <a:ext cx="11821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23" name="Shape 923"/>
          <p:cNvCxnSpPr/>
          <p:nvPr/>
        </p:nvCxnSpPr>
        <p:spPr>
          <a:xfrm>
            <a:off x="591718" y="1219200"/>
            <a:ext cx="11821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24" name="Shape 924"/>
          <p:cNvSpPr txBox="1"/>
          <p:nvPr/>
        </p:nvSpPr>
        <p:spPr>
          <a:xfrm>
            <a:off x="467381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Shape 925"/>
          <p:cNvCxnSpPr/>
          <p:nvPr/>
        </p:nvCxnSpPr>
        <p:spPr>
          <a:xfrm>
            <a:off x="591718" y="6736359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6" name="Shape 9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1569" cy="291569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>
            <a:spLocks noGrp="1"/>
          </p:cNvSpPr>
          <p:nvPr>
            <p:ph type="title"/>
          </p:nvPr>
        </p:nvSpPr>
        <p:spPr>
          <a:xfrm>
            <a:off x="495927" y="635001"/>
            <a:ext cx="118386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9" name="Shape 929"/>
          <p:cNvCxnSpPr/>
          <p:nvPr/>
        </p:nvCxnSpPr>
        <p:spPr>
          <a:xfrm>
            <a:off x="591718" y="600228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30" name="Shape 930"/>
          <p:cNvCxnSpPr/>
          <p:nvPr/>
        </p:nvCxnSpPr>
        <p:spPr>
          <a:xfrm>
            <a:off x="591718" y="1219200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31" name="Shape 931"/>
          <p:cNvSpPr txBox="1"/>
          <p:nvPr/>
        </p:nvSpPr>
        <p:spPr>
          <a:xfrm>
            <a:off x="467381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2" name="Shape 932"/>
          <p:cNvCxnSpPr/>
          <p:nvPr/>
        </p:nvCxnSpPr>
        <p:spPr>
          <a:xfrm>
            <a:off x="591718" y="6736359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3" name="Shape 9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1569" cy="291569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 txBox="1">
            <a:spLocks noGrp="1"/>
          </p:cNvSpPr>
          <p:nvPr>
            <p:ph type="title"/>
          </p:nvPr>
        </p:nvSpPr>
        <p:spPr>
          <a:xfrm>
            <a:off x="495927" y="600229"/>
            <a:ext cx="1183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Shape 936"/>
          <p:cNvCxnSpPr/>
          <p:nvPr/>
        </p:nvCxnSpPr>
        <p:spPr>
          <a:xfrm>
            <a:off x="591718" y="600228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37" name="Shape 937"/>
          <p:cNvCxnSpPr/>
          <p:nvPr/>
        </p:nvCxnSpPr>
        <p:spPr>
          <a:xfrm>
            <a:off x="591718" y="1219200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38" name="Shape 938"/>
          <p:cNvSpPr txBox="1"/>
          <p:nvPr/>
        </p:nvSpPr>
        <p:spPr>
          <a:xfrm>
            <a:off x="467381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9" name="Shape 939"/>
          <p:cNvCxnSpPr/>
          <p:nvPr/>
        </p:nvCxnSpPr>
        <p:spPr>
          <a:xfrm>
            <a:off x="591718" y="6736359"/>
            <a:ext cx="1182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40" name="Shape 9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1569" cy="29156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Shape 941"/>
          <p:cNvSpPr txBox="1">
            <a:spLocks noGrp="1"/>
          </p:cNvSpPr>
          <p:nvPr>
            <p:ph type="title"/>
          </p:nvPr>
        </p:nvSpPr>
        <p:spPr>
          <a:xfrm>
            <a:off x="495927" y="600229"/>
            <a:ext cx="118386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Shape 942"/>
          <p:cNvSpPr txBox="1"/>
          <p:nvPr/>
        </p:nvSpPr>
        <p:spPr>
          <a:xfrm>
            <a:off x="495927" y="1338290"/>
            <a:ext cx="6648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48725" rIns="97475" bIns="48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lang="en-US" sz="8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591720" y="60022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Shape 27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" name="Shape 28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hape 29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2" y="1555329"/>
            <a:ext cx="6329175" cy="5126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5" name="Shape 945"/>
          <p:cNvCxnSpPr/>
          <p:nvPr/>
        </p:nvCxnSpPr>
        <p:spPr>
          <a:xfrm>
            <a:off x="635001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46" name="Shape 946"/>
          <p:cNvCxnSpPr/>
          <p:nvPr/>
        </p:nvCxnSpPr>
        <p:spPr>
          <a:xfrm>
            <a:off x="635001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47" name="Shape 947"/>
          <p:cNvSpPr txBox="1">
            <a:spLocks noGrp="1"/>
          </p:cNvSpPr>
          <p:nvPr>
            <p:ph type="body" idx="1"/>
          </p:nvPr>
        </p:nvSpPr>
        <p:spPr>
          <a:xfrm>
            <a:off x="3606800" y="1803401"/>
            <a:ext cx="5829000" cy="3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Shape 9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1" y="1556145"/>
            <a:ext cx="7281725" cy="51191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0" name="Shape 950"/>
          <p:cNvCxnSpPr/>
          <p:nvPr/>
        </p:nvCxnSpPr>
        <p:spPr>
          <a:xfrm>
            <a:off x="635001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51" name="Shape 951"/>
          <p:cNvCxnSpPr/>
          <p:nvPr/>
        </p:nvCxnSpPr>
        <p:spPr>
          <a:xfrm>
            <a:off x="635001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52" name="Shape 952"/>
          <p:cNvSpPr txBox="1">
            <a:spLocks noGrp="1"/>
          </p:cNvSpPr>
          <p:nvPr>
            <p:ph type="body" idx="1"/>
          </p:nvPr>
        </p:nvSpPr>
        <p:spPr>
          <a:xfrm>
            <a:off x="3759200" y="1841501"/>
            <a:ext cx="54480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Shape 9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1"/>
            <a:ext cx="6810639" cy="5316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5" name="Shape 955"/>
          <p:cNvCxnSpPr/>
          <p:nvPr/>
        </p:nvCxnSpPr>
        <p:spPr>
          <a:xfrm>
            <a:off x="635001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56" name="Shape 956"/>
          <p:cNvCxnSpPr/>
          <p:nvPr/>
        </p:nvCxnSpPr>
        <p:spPr>
          <a:xfrm>
            <a:off x="635001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3822702" y="2095501"/>
            <a:ext cx="5435400" cy="4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Shape 9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23386" cy="602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Shape 9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2"/>
            <a:ext cx="3676984" cy="546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Shape 9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8999" y="1358902"/>
            <a:ext cx="2967207" cy="544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2" name="Shape 962"/>
          <p:cNvCxnSpPr/>
          <p:nvPr/>
        </p:nvCxnSpPr>
        <p:spPr>
          <a:xfrm>
            <a:off x="635001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63" name="Shape 963"/>
          <p:cNvCxnSpPr/>
          <p:nvPr/>
        </p:nvCxnSpPr>
        <p:spPr>
          <a:xfrm>
            <a:off x="635001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64" name="Shape 964"/>
          <p:cNvSpPr/>
          <p:nvPr/>
        </p:nvSpPr>
        <p:spPr>
          <a:xfrm>
            <a:off x="5651502" y="3835401"/>
            <a:ext cx="1707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75" tIns="37975" rIns="37975" bIns="379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9182100" y="3835401"/>
            <a:ext cx="1707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75" tIns="37975" rIns="37975" bIns="379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1841501" y="1981202"/>
            <a:ext cx="23118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4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Shape 969"/>
          <p:cNvSpPr/>
          <p:nvPr/>
        </p:nvSpPr>
        <p:spPr>
          <a:xfrm>
            <a:off x="671716" y="1536032"/>
            <a:ext cx="1831800" cy="18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2691983" y="1536032"/>
            <a:ext cx="1831800" cy="18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4712250" y="1536032"/>
            <a:ext cx="1831800" cy="18282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671715" y="3511937"/>
            <a:ext cx="1426200" cy="1423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2270205" y="3511937"/>
            <a:ext cx="1426200" cy="14238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3868693" y="3511937"/>
            <a:ext cx="1426200" cy="14238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671732" y="5106993"/>
            <a:ext cx="1426200" cy="14238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2270223" y="5106993"/>
            <a:ext cx="1426200" cy="14238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5467182" y="3511937"/>
            <a:ext cx="1426200" cy="14238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3868710" y="5106993"/>
            <a:ext cx="1426200" cy="14238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9" name="Shape 979"/>
          <p:cNvGrpSpPr/>
          <p:nvPr/>
        </p:nvGrpSpPr>
        <p:grpSpPr>
          <a:xfrm>
            <a:off x="8809401" y="1644328"/>
            <a:ext cx="2616343" cy="2712688"/>
            <a:chOff x="1020750" y="2355030"/>
            <a:chExt cx="1839645" cy="1910613"/>
          </a:xfrm>
        </p:grpSpPr>
        <p:sp>
          <p:nvSpPr>
            <p:cNvPr id="980" name="Shape 980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97475" tIns="97475" rIns="97475" bIns="974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Oswald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981" name="Shape 981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982" name="Shape 982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7475" tIns="97475" rIns="97475" bIns="97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Shape 983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97475" tIns="97475" rIns="97475" bIns="97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84" name="Shape 984"/>
          <p:cNvGrpSpPr/>
          <p:nvPr/>
        </p:nvGrpSpPr>
        <p:grpSpPr>
          <a:xfrm>
            <a:off x="8379255" y="4483599"/>
            <a:ext cx="3476426" cy="2155574"/>
            <a:chOff x="5540475" y="1141525"/>
            <a:chExt cx="2444400" cy="1518224"/>
          </a:xfrm>
        </p:grpSpPr>
        <p:sp>
          <p:nvSpPr>
            <p:cNvPr id="985" name="Shape 985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7475" tIns="97475" rIns="97475" bIns="9747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Georgia"/>
                <a:buNone/>
              </a:pPr>
              <a:r>
                <a:rPr lang="en-US" sz="17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7475" tIns="97475" rIns="97475" bIns="97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8" name="Shape 988"/>
          <p:cNvCxnSpPr/>
          <p:nvPr/>
        </p:nvCxnSpPr>
        <p:spPr>
          <a:xfrm>
            <a:off x="635001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89" name="Shape 989"/>
          <p:cNvCxnSpPr/>
          <p:nvPr/>
        </p:nvCxnSpPr>
        <p:spPr>
          <a:xfrm>
            <a:off x="635001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990" name="Shape 990"/>
          <p:cNvGrpSpPr/>
          <p:nvPr/>
        </p:nvGrpSpPr>
        <p:grpSpPr>
          <a:xfrm>
            <a:off x="635002" y="1828801"/>
            <a:ext cx="1269661" cy="1269534"/>
            <a:chOff x="0" y="0"/>
            <a:chExt cx="1269661" cy="1269661"/>
          </a:xfrm>
        </p:grpSpPr>
        <p:pic>
          <p:nvPicPr>
            <p:cNvPr id="991" name="Shape 99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Shape 992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Shape 993"/>
          <p:cNvGrpSpPr/>
          <p:nvPr/>
        </p:nvGrpSpPr>
        <p:grpSpPr>
          <a:xfrm>
            <a:off x="2159002" y="1828801"/>
            <a:ext cx="1269661" cy="1269534"/>
            <a:chOff x="0" y="0"/>
            <a:chExt cx="1269661" cy="1269661"/>
          </a:xfrm>
        </p:grpSpPr>
        <p:pic>
          <p:nvPicPr>
            <p:cNvPr id="994" name="Shape 99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Shape 995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Shape 996"/>
          <p:cNvGrpSpPr/>
          <p:nvPr/>
        </p:nvGrpSpPr>
        <p:grpSpPr>
          <a:xfrm>
            <a:off x="635002" y="3340102"/>
            <a:ext cx="1269661" cy="1269534"/>
            <a:chOff x="0" y="0"/>
            <a:chExt cx="1269661" cy="1269661"/>
          </a:xfrm>
        </p:grpSpPr>
        <p:pic>
          <p:nvPicPr>
            <p:cNvPr id="997" name="Shape 99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" name="Shape 998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9" name="Shape 999"/>
          <p:cNvGrpSpPr/>
          <p:nvPr/>
        </p:nvGrpSpPr>
        <p:grpSpPr>
          <a:xfrm>
            <a:off x="2159002" y="3340102"/>
            <a:ext cx="1269661" cy="1269534"/>
            <a:chOff x="0" y="0"/>
            <a:chExt cx="1269661" cy="1269661"/>
          </a:xfrm>
        </p:grpSpPr>
        <p:pic>
          <p:nvPicPr>
            <p:cNvPr id="1000" name="Shape 100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1" name="Shape 1001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2" name="Shape 1002"/>
          <p:cNvGrpSpPr/>
          <p:nvPr/>
        </p:nvGrpSpPr>
        <p:grpSpPr>
          <a:xfrm>
            <a:off x="635002" y="4876802"/>
            <a:ext cx="1269661" cy="1269534"/>
            <a:chOff x="0" y="0"/>
            <a:chExt cx="1269661" cy="1269661"/>
          </a:xfrm>
        </p:grpSpPr>
        <p:pic>
          <p:nvPicPr>
            <p:cNvPr id="1003" name="Shape 100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4" name="Shape 100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5" name="Shape 1005"/>
          <p:cNvGrpSpPr/>
          <p:nvPr/>
        </p:nvGrpSpPr>
        <p:grpSpPr>
          <a:xfrm>
            <a:off x="2159002" y="4876802"/>
            <a:ext cx="1269661" cy="1269534"/>
            <a:chOff x="0" y="0"/>
            <a:chExt cx="1269661" cy="1269661"/>
          </a:xfrm>
        </p:grpSpPr>
        <p:pic>
          <p:nvPicPr>
            <p:cNvPr id="1006" name="Shape 100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" name="Shape 100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8" name="Shape 1008"/>
          <p:cNvSpPr/>
          <p:nvPr/>
        </p:nvSpPr>
        <p:spPr>
          <a:xfrm>
            <a:off x="8790781" y="1828801"/>
            <a:ext cx="3236400" cy="2032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8725" tIns="278725" rIns="278725" bIns="2787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Shape 1009"/>
          <p:cNvGrpSpPr/>
          <p:nvPr/>
        </p:nvGrpSpPr>
        <p:grpSpPr>
          <a:xfrm>
            <a:off x="4051299" y="1828799"/>
            <a:ext cx="2031492" cy="2031289"/>
            <a:chOff x="0" y="0"/>
            <a:chExt cx="2031492" cy="2031492"/>
          </a:xfrm>
        </p:grpSpPr>
        <p:pic>
          <p:nvPicPr>
            <p:cNvPr id="1010" name="Shape 10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" name="Shape 1011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3" name="Shape 1013"/>
          <p:cNvGrpSpPr/>
          <p:nvPr/>
        </p:nvGrpSpPr>
        <p:grpSpPr>
          <a:xfrm>
            <a:off x="6362700" y="1828799"/>
            <a:ext cx="2031492" cy="2031289"/>
            <a:chOff x="0" y="0"/>
            <a:chExt cx="2031492" cy="2031492"/>
          </a:xfrm>
        </p:grpSpPr>
        <p:pic>
          <p:nvPicPr>
            <p:cNvPr id="1014" name="Shape 101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5" name="Shape 1015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Shape 1017"/>
          <p:cNvGrpSpPr/>
          <p:nvPr/>
        </p:nvGrpSpPr>
        <p:grpSpPr>
          <a:xfrm>
            <a:off x="4051299" y="4114798"/>
            <a:ext cx="2031492" cy="2031289"/>
            <a:chOff x="0" y="0"/>
            <a:chExt cx="2031492" cy="2031492"/>
          </a:xfrm>
        </p:grpSpPr>
        <p:pic>
          <p:nvPicPr>
            <p:cNvPr id="1018" name="Shape 101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9" name="Shape 1019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Shape 1021"/>
          <p:cNvGrpSpPr/>
          <p:nvPr/>
        </p:nvGrpSpPr>
        <p:grpSpPr>
          <a:xfrm>
            <a:off x="6362700" y="4114798"/>
            <a:ext cx="2031492" cy="2031289"/>
            <a:chOff x="0" y="0"/>
            <a:chExt cx="2031492" cy="2031492"/>
          </a:xfrm>
        </p:grpSpPr>
        <p:pic>
          <p:nvPicPr>
            <p:cNvPr id="1022" name="Shape 102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3" name="Shape 1023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5" name="Shape 1025"/>
          <p:cNvSpPr/>
          <p:nvPr/>
        </p:nvSpPr>
        <p:spPr>
          <a:xfrm>
            <a:off x="8940835" y="4156956"/>
            <a:ext cx="3331500" cy="2032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8725" tIns="278725" rIns="278725" bIns="2787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0" name="Shape 1030"/>
          <p:cNvCxnSpPr/>
          <p:nvPr/>
        </p:nvCxnSpPr>
        <p:spPr>
          <a:xfrm>
            <a:off x="591719" y="600228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31" name="Shape 1031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32" name="Shape 1032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3" name="Shape 1033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4" name="Shape 10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 txBox="1">
            <a:spLocks noGrp="1"/>
          </p:cNvSpPr>
          <p:nvPr>
            <p:ph type="title"/>
          </p:nvPr>
        </p:nvSpPr>
        <p:spPr>
          <a:xfrm>
            <a:off x="495928" y="600229"/>
            <a:ext cx="116241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Shape 10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581" y="753261"/>
            <a:ext cx="2916520" cy="321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591719" y="608921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39" name="Shape 1039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40" name="Shape 1040"/>
          <p:cNvSpPr txBox="1"/>
          <p:nvPr/>
        </p:nvSpPr>
        <p:spPr>
          <a:xfrm>
            <a:off x="465804" y="6744967"/>
            <a:ext cx="11366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1" name="Shape 1041"/>
          <p:cNvCxnSpPr/>
          <p:nvPr/>
        </p:nvCxnSpPr>
        <p:spPr>
          <a:xfrm>
            <a:off x="591787" y="6735030"/>
            <a:ext cx="1182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2" name="Shape 10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1144" y="6791079"/>
            <a:ext cx="321219" cy="321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title"/>
          </p:nvPr>
        </p:nvSpPr>
        <p:spPr>
          <a:xfrm>
            <a:off x="495928" y="596672"/>
            <a:ext cx="118389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495928" y="1454337"/>
            <a:ext cx="11838900" cy="4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457823" y="6740723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7" name="Shape 1047"/>
          <p:cNvCxnSpPr/>
          <p:nvPr/>
        </p:nvCxnSpPr>
        <p:spPr>
          <a:xfrm>
            <a:off x="591719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8" name="Shape 10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1" y="6801590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9" name="Shape 1049"/>
          <p:cNvCxnSpPr/>
          <p:nvPr/>
        </p:nvCxnSpPr>
        <p:spPr>
          <a:xfrm>
            <a:off x="591719" y="596672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Shape 1050"/>
          <p:cNvCxnSpPr/>
          <p:nvPr/>
        </p:nvCxnSpPr>
        <p:spPr>
          <a:xfrm>
            <a:off x="591719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2" name="Shape 1052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53" name="Shape 1053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54" name="Shape 1054"/>
          <p:cNvSpPr txBox="1"/>
          <p:nvPr/>
        </p:nvSpPr>
        <p:spPr>
          <a:xfrm>
            <a:off x="457823" y="6740723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Shape 1055"/>
          <p:cNvCxnSpPr/>
          <p:nvPr/>
        </p:nvCxnSpPr>
        <p:spPr>
          <a:xfrm>
            <a:off x="591719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6" name="Shape 10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1" y="6801590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Shape 1057"/>
          <p:cNvCxnSpPr/>
          <p:nvPr/>
        </p:nvCxnSpPr>
        <p:spPr>
          <a:xfrm>
            <a:off x="591719" y="596672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8" name="Shape 1058"/>
          <p:cNvCxnSpPr/>
          <p:nvPr/>
        </p:nvCxnSpPr>
        <p:spPr>
          <a:xfrm>
            <a:off x="591719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56"/>
            <a:ext cx="950847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/>
        </p:nvSpPr>
        <p:spPr>
          <a:xfrm>
            <a:off x="956581" y="3269932"/>
            <a:ext cx="11727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50" tIns="91350" rIns="91350" bIns="913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61" name="Shape 1061"/>
          <p:cNvCxnSpPr/>
          <p:nvPr/>
        </p:nvCxnSpPr>
        <p:spPr>
          <a:xfrm rot="10800000">
            <a:off x="2497950" y="1758750"/>
            <a:ext cx="0" cy="4653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2" name="Shape 1062"/>
          <p:cNvSpPr txBox="1">
            <a:spLocks noGrp="1"/>
          </p:cNvSpPr>
          <p:nvPr>
            <p:ph type="title"/>
          </p:nvPr>
        </p:nvSpPr>
        <p:spPr>
          <a:xfrm>
            <a:off x="495928" y="596672"/>
            <a:ext cx="118389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591720" y="1463040"/>
            <a:ext cx="11637223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Shape 37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Shape 39"/>
          <p:cNvCxnSpPr/>
          <p:nvPr/>
        </p:nvCxnSpPr>
        <p:spPr>
          <a:xfrm>
            <a:off x="591720" y="596674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Shape 40"/>
          <p:cNvCxnSpPr/>
          <p:nvPr/>
        </p:nvCxnSpPr>
        <p:spPr>
          <a:xfrm>
            <a:off x="591720" y="1218736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>
            <a:spLocks noGrp="1"/>
          </p:cNvSpPr>
          <p:nvPr>
            <p:ph type="title"/>
          </p:nvPr>
        </p:nvSpPr>
        <p:spPr>
          <a:xfrm>
            <a:off x="497379" y="596671"/>
            <a:ext cx="11216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Shape 1065"/>
          <p:cNvSpPr txBox="1"/>
          <p:nvPr/>
        </p:nvSpPr>
        <p:spPr>
          <a:xfrm>
            <a:off x="457823" y="6740723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6" name="Shape 1066"/>
          <p:cNvCxnSpPr/>
          <p:nvPr/>
        </p:nvCxnSpPr>
        <p:spPr>
          <a:xfrm>
            <a:off x="591719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67" name="Shape 10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1" y="6801590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8" name="Shape 1068"/>
          <p:cNvCxnSpPr/>
          <p:nvPr/>
        </p:nvCxnSpPr>
        <p:spPr>
          <a:xfrm>
            <a:off x="591719" y="596672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9" name="Shape 1069"/>
          <p:cNvCxnSpPr/>
          <p:nvPr/>
        </p:nvCxnSpPr>
        <p:spPr>
          <a:xfrm>
            <a:off x="591719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57825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2" name="Shape 1072"/>
          <p:cNvCxnSpPr/>
          <p:nvPr/>
        </p:nvCxnSpPr>
        <p:spPr>
          <a:xfrm>
            <a:off x="591720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3" name="Shape 10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133" cy="318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635000" y="2414109"/>
            <a:ext cx="117348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 Sans"/>
              <a:buChar char="‣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 Sans"/>
              <a:buChar char="‣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6" name="Shape 1076"/>
          <p:cNvSpPr txBox="1"/>
          <p:nvPr/>
        </p:nvSpPr>
        <p:spPr>
          <a:xfrm>
            <a:off x="457825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7" name="Shape 1077"/>
          <p:cNvCxnSpPr/>
          <p:nvPr/>
        </p:nvCxnSpPr>
        <p:spPr>
          <a:xfrm>
            <a:off x="591720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8" name="Shape 1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9" name="Shape 1079"/>
          <p:cNvCxnSpPr/>
          <p:nvPr/>
        </p:nvCxnSpPr>
        <p:spPr>
          <a:xfrm>
            <a:off x="591720" y="596674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0" name="Shape 1080"/>
          <p:cNvCxnSpPr/>
          <p:nvPr/>
        </p:nvCxnSpPr>
        <p:spPr>
          <a:xfrm>
            <a:off x="591720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1" name="Shape 1081"/>
          <p:cNvSpPr txBox="1">
            <a:spLocks noGrp="1"/>
          </p:cNvSpPr>
          <p:nvPr>
            <p:ph type="title"/>
          </p:nvPr>
        </p:nvSpPr>
        <p:spPr>
          <a:xfrm>
            <a:off x="495928" y="683431"/>
            <a:ext cx="11216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Shape 1082"/>
          <p:cNvSpPr txBox="1"/>
          <p:nvPr/>
        </p:nvSpPr>
        <p:spPr>
          <a:xfrm>
            <a:off x="635002" y="1548455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Oswald"/>
              <a:buNone/>
            </a:pPr>
            <a:r>
              <a:rPr lang="en-US" sz="5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Shape 1084"/>
          <p:cNvCxnSpPr/>
          <p:nvPr/>
        </p:nvCxnSpPr>
        <p:spPr>
          <a:xfrm>
            <a:off x="591719" y="635000"/>
            <a:ext cx="118212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85" name="Shape 1085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6" name="Shape 1086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7" name="Shape 1087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88" name="Shape 10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Shape 1089"/>
          <p:cNvSpPr txBox="1">
            <a:spLocks noGrp="1"/>
          </p:cNvSpPr>
          <p:nvPr>
            <p:ph type="title"/>
          </p:nvPr>
        </p:nvSpPr>
        <p:spPr>
          <a:xfrm>
            <a:off x="495928" y="635001"/>
            <a:ext cx="118389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Shape 1091"/>
          <p:cNvCxnSpPr/>
          <p:nvPr/>
        </p:nvCxnSpPr>
        <p:spPr>
          <a:xfrm>
            <a:off x="591719" y="600228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92" name="Shape 1092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93" name="Shape 1093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4" name="Shape 1094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5" name="Shape 10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>
            <a:spLocks noGrp="1"/>
          </p:cNvSpPr>
          <p:nvPr>
            <p:ph type="title"/>
          </p:nvPr>
        </p:nvSpPr>
        <p:spPr>
          <a:xfrm>
            <a:off x="495928" y="600229"/>
            <a:ext cx="11838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8" name="Shape 1098"/>
          <p:cNvCxnSpPr/>
          <p:nvPr/>
        </p:nvCxnSpPr>
        <p:spPr>
          <a:xfrm>
            <a:off x="591719" y="600228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99" name="Shape 1099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0" name="Shape 1100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1" name="Shape 1101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2" name="Shape 1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Shape 1103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9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Shape 1104"/>
          <p:cNvSpPr txBox="1"/>
          <p:nvPr/>
        </p:nvSpPr>
        <p:spPr>
          <a:xfrm>
            <a:off x="495928" y="1338290"/>
            <a:ext cx="66489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42975" rIns="86000" bIns="429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lang="en-US" sz="8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Shape 1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2" y="1555330"/>
            <a:ext cx="6340180" cy="5135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7" name="Shape 1107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08" name="Shape 1108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09" name="Shape 1109"/>
          <p:cNvSpPr txBox="1">
            <a:spLocks noGrp="1"/>
          </p:cNvSpPr>
          <p:nvPr>
            <p:ph type="body" idx="1"/>
          </p:nvPr>
        </p:nvSpPr>
        <p:spPr>
          <a:xfrm>
            <a:off x="3606800" y="1803402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Shape 1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294389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2" name="Shape 1112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13" name="Shape 1113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14" name="Shape 1114"/>
          <p:cNvSpPr txBox="1">
            <a:spLocks noGrp="1"/>
          </p:cNvSpPr>
          <p:nvPr>
            <p:ph type="body" idx="1"/>
          </p:nvPr>
        </p:nvSpPr>
        <p:spPr>
          <a:xfrm>
            <a:off x="3759201" y="1841501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Shape 1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1" y="1511302"/>
            <a:ext cx="6822482" cy="53255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Shape 1117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18" name="Shape 1118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19" name="Shape 1119"/>
          <p:cNvSpPr txBox="1">
            <a:spLocks noGrp="1"/>
          </p:cNvSpPr>
          <p:nvPr>
            <p:ph type="body" idx="1"/>
          </p:nvPr>
        </p:nvSpPr>
        <p:spPr>
          <a:xfrm>
            <a:off x="3822702" y="2095502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30387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Shape 1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2"/>
            <a:ext cx="3683379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Shape 1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8999" y="1358903"/>
            <a:ext cx="2972368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4" name="Shape 1124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5" name="Shape 1125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26" name="Shape 1126"/>
          <p:cNvSpPr/>
          <p:nvPr/>
        </p:nvSpPr>
        <p:spPr>
          <a:xfrm>
            <a:off x="5651502" y="3835402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00" tIns="38000" rIns="38000" bIns="3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Shape 1127"/>
          <p:cNvSpPr/>
          <p:nvPr/>
        </p:nvSpPr>
        <p:spPr>
          <a:xfrm>
            <a:off x="9182101" y="3835402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00" tIns="38000" rIns="38000" bIns="3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Shape 1128"/>
          <p:cNvSpPr txBox="1">
            <a:spLocks noGrp="1"/>
          </p:cNvSpPr>
          <p:nvPr>
            <p:ph type="body" idx="1"/>
          </p:nvPr>
        </p:nvSpPr>
        <p:spPr>
          <a:xfrm>
            <a:off x="1841501" y="1981203"/>
            <a:ext cx="23112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Shape 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4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671717" y="1536032"/>
            <a:ext cx="1831200" cy="18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Shape 1132"/>
          <p:cNvSpPr/>
          <p:nvPr/>
        </p:nvSpPr>
        <p:spPr>
          <a:xfrm>
            <a:off x="2691983" y="1536032"/>
            <a:ext cx="1831200" cy="18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Shape 1133"/>
          <p:cNvSpPr/>
          <p:nvPr/>
        </p:nvSpPr>
        <p:spPr>
          <a:xfrm>
            <a:off x="4712250" y="1536032"/>
            <a:ext cx="1831200" cy="18282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Shape 1134"/>
          <p:cNvSpPr/>
          <p:nvPr/>
        </p:nvSpPr>
        <p:spPr>
          <a:xfrm>
            <a:off x="671716" y="3511938"/>
            <a:ext cx="1426500" cy="14241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Shape 1135"/>
          <p:cNvSpPr/>
          <p:nvPr/>
        </p:nvSpPr>
        <p:spPr>
          <a:xfrm>
            <a:off x="2270205" y="3511938"/>
            <a:ext cx="1426500" cy="14241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Shape 1136"/>
          <p:cNvSpPr/>
          <p:nvPr/>
        </p:nvSpPr>
        <p:spPr>
          <a:xfrm>
            <a:off x="3868694" y="3511938"/>
            <a:ext cx="1426500" cy="14241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Shape 1137"/>
          <p:cNvSpPr/>
          <p:nvPr/>
        </p:nvSpPr>
        <p:spPr>
          <a:xfrm>
            <a:off x="671733" y="5106994"/>
            <a:ext cx="1426500" cy="14241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2270223" y="5106994"/>
            <a:ext cx="1426500" cy="14241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Shape 1139"/>
          <p:cNvSpPr/>
          <p:nvPr/>
        </p:nvSpPr>
        <p:spPr>
          <a:xfrm>
            <a:off x="5467182" y="3511938"/>
            <a:ext cx="1426500" cy="14241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Shape 1140"/>
          <p:cNvSpPr/>
          <p:nvPr/>
        </p:nvSpPr>
        <p:spPr>
          <a:xfrm>
            <a:off x="3868711" y="5106994"/>
            <a:ext cx="1426500" cy="14241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1" name="Shape 1141"/>
          <p:cNvGrpSpPr/>
          <p:nvPr/>
        </p:nvGrpSpPr>
        <p:grpSpPr>
          <a:xfrm>
            <a:off x="8809402" y="1644092"/>
            <a:ext cx="2616343" cy="2712497"/>
            <a:chOff x="1020750" y="2355030"/>
            <a:chExt cx="1839645" cy="1910613"/>
          </a:xfrm>
        </p:grpSpPr>
        <p:sp>
          <p:nvSpPr>
            <p:cNvPr id="1142" name="Shape 1142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86000" tIns="86000" rIns="86000" bIns="8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Oswald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1143" name="Shape 1143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1144" name="Shape 1144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6000" tIns="86000" rIns="86000" bIns="86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Shape 1145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86000" tIns="86000" rIns="86000" bIns="86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6" name="Shape 1146"/>
          <p:cNvGrpSpPr/>
          <p:nvPr/>
        </p:nvGrpSpPr>
        <p:grpSpPr>
          <a:xfrm>
            <a:off x="8379255" y="4483485"/>
            <a:ext cx="3476426" cy="2155423"/>
            <a:chOff x="5540475" y="1141525"/>
            <a:chExt cx="2444400" cy="1518224"/>
          </a:xfrm>
        </p:grpSpPr>
        <p:sp>
          <p:nvSpPr>
            <p:cNvPr id="1147" name="Shape 1147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86000" tIns="86000" rIns="86000" bIns="860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Georgia"/>
                <a:buNone/>
              </a:pPr>
              <a:r>
                <a:rPr lang="en-US" sz="17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86000" tIns="86000" rIns="86000" bIns="8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Shape 1150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51" name="Shape 1151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52" name="Shape 1152"/>
          <p:cNvGrpSpPr/>
          <p:nvPr/>
        </p:nvGrpSpPr>
        <p:grpSpPr>
          <a:xfrm>
            <a:off x="635001" y="1828802"/>
            <a:ext cx="1269661" cy="1269661"/>
            <a:chOff x="0" y="0"/>
            <a:chExt cx="1269661" cy="1269661"/>
          </a:xfrm>
        </p:grpSpPr>
        <p:pic>
          <p:nvPicPr>
            <p:cNvPr id="1153" name="Shape 115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4" name="Shape 1154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5" name="Shape 1155"/>
          <p:cNvGrpSpPr/>
          <p:nvPr/>
        </p:nvGrpSpPr>
        <p:grpSpPr>
          <a:xfrm>
            <a:off x="2159001" y="1828802"/>
            <a:ext cx="1269661" cy="1269661"/>
            <a:chOff x="0" y="0"/>
            <a:chExt cx="1269661" cy="1269661"/>
          </a:xfrm>
        </p:grpSpPr>
        <p:pic>
          <p:nvPicPr>
            <p:cNvPr id="1156" name="Shape 11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7" name="Shape 1157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8" name="Shape 1158"/>
          <p:cNvGrpSpPr/>
          <p:nvPr/>
        </p:nvGrpSpPr>
        <p:grpSpPr>
          <a:xfrm>
            <a:off x="635001" y="3340103"/>
            <a:ext cx="1269661" cy="1269661"/>
            <a:chOff x="0" y="0"/>
            <a:chExt cx="1269661" cy="1269661"/>
          </a:xfrm>
        </p:grpSpPr>
        <p:pic>
          <p:nvPicPr>
            <p:cNvPr id="1159" name="Shape 11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0" name="Shape 116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1" name="Shape 1161"/>
          <p:cNvGrpSpPr/>
          <p:nvPr/>
        </p:nvGrpSpPr>
        <p:grpSpPr>
          <a:xfrm>
            <a:off x="2159001" y="3340103"/>
            <a:ext cx="1269661" cy="1269661"/>
            <a:chOff x="0" y="0"/>
            <a:chExt cx="1269661" cy="1269661"/>
          </a:xfrm>
        </p:grpSpPr>
        <p:pic>
          <p:nvPicPr>
            <p:cNvPr id="1162" name="Shape 116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3" name="Shape 1163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4" name="Shape 1164"/>
          <p:cNvGrpSpPr/>
          <p:nvPr/>
        </p:nvGrpSpPr>
        <p:grpSpPr>
          <a:xfrm>
            <a:off x="635001" y="4876802"/>
            <a:ext cx="1269661" cy="1269661"/>
            <a:chOff x="0" y="0"/>
            <a:chExt cx="1269661" cy="1269661"/>
          </a:xfrm>
        </p:grpSpPr>
        <p:pic>
          <p:nvPicPr>
            <p:cNvPr id="1165" name="Shape 116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6" name="Shape 1166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7" name="Shape 1167"/>
          <p:cNvGrpSpPr/>
          <p:nvPr/>
        </p:nvGrpSpPr>
        <p:grpSpPr>
          <a:xfrm>
            <a:off x="2159001" y="4876802"/>
            <a:ext cx="1269661" cy="1269661"/>
            <a:chOff x="0" y="0"/>
            <a:chExt cx="1269661" cy="1269661"/>
          </a:xfrm>
        </p:grpSpPr>
        <p:pic>
          <p:nvPicPr>
            <p:cNvPr id="1168" name="Shape 116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9" name="Shape 1169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Shape 1170"/>
          <p:cNvSpPr/>
          <p:nvPr/>
        </p:nvSpPr>
        <p:spPr>
          <a:xfrm>
            <a:off x="8790781" y="1828802"/>
            <a:ext cx="3236100" cy="203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8725" tIns="278725" rIns="278725" bIns="2787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Shape 1171"/>
          <p:cNvGrpSpPr/>
          <p:nvPr/>
        </p:nvGrpSpPr>
        <p:grpSpPr>
          <a:xfrm>
            <a:off x="4051300" y="1828799"/>
            <a:ext cx="2031492" cy="2031492"/>
            <a:chOff x="0" y="0"/>
            <a:chExt cx="2031492" cy="2031492"/>
          </a:xfrm>
        </p:grpSpPr>
        <p:pic>
          <p:nvPicPr>
            <p:cNvPr id="1172" name="Shape 117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3" name="Shape 1173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Shape 1175"/>
          <p:cNvGrpSpPr/>
          <p:nvPr/>
        </p:nvGrpSpPr>
        <p:grpSpPr>
          <a:xfrm>
            <a:off x="6362700" y="1828799"/>
            <a:ext cx="2031492" cy="2031492"/>
            <a:chOff x="0" y="0"/>
            <a:chExt cx="2031492" cy="2031492"/>
          </a:xfrm>
        </p:grpSpPr>
        <p:pic>
          <p:nvPicPr>
            <p:cNvPr id="1176" name="Shape 117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7" name="Shape 1177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Shape 1179"/>
          <p:cNvGrpSpPr/>
          <p:nvPr/>
        </p:nvGrpSpPr>
        <p:grpSpPr>
          <a:xfrm>
            <a:off x="4051300" y="4114798"/>
            <a:ext cx="2031492" cy="2031492"/>
            <a:chOff x="0" y="0"/>
            <a:chExt cx="2031492" cy="2031492"/>
          </a:xfrm>
        </p:grpSpPr>
        <p:pic>
          <p:nvPicPr>
            <p:cNvPr id="1180" name="Shape 118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1" name="Shape 1181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Shape 1183"/>
          <p:cNvGrpSpPr/>
          <p:nvPr/>
        </p:nvGrpSpPr>
        <p:grpSpPr>
          <a:xfrm>
            <a:off x="6362700" y="4114798"/>
            <a:ext cx="2031492" cy="2031492"/>
            <a:chOff x="0" y="0"/>
            <a:chExt cx="2031492" cy="2031492"/>
          </a:xfrm>
        </p:grpSpPr>
        <p:pic>
          <p:nvPicPr>
            <p:cNvPr id="1184" name="Shape 118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5" name="Shape 1185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Shape 1187"/>
          <p:cNvSpPr/>
          <p:nvPr/>
        </p:nvSpPr>
        <p:spPr>
          <a:xfrm>
            <a:off x="8940836" y="4156957"/>
            <a:ext cx="3331500" cy="203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8725" tIns="278725" rIns="278725" bIns="2787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>
  <p:cSld name="Exercis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2951450" y="2074740"/>
            <a:ext cx="9319130" cy="249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00" tIns="50700" rIns="50700" bIns="50700" anchor="ctr" anchorCtr="0">
            <a:noAutofit/>
          </a:bodyPr>
          <a:lstStyle/>
          <a:p>
            <a:pPr marL="114100" marR="0" lvl="0" indent="-12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Georgia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Shape 47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8" name="Shape 48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 rot="10800000" flipH="1">
            <a:off x="3911603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" name="Shape 50"/>
          <p:cNvCxnSpPr/>
          <p:nvPr/>
        </p:nvCxnSpPr>
        <p:spPr>
          <a:xfrm rot="10800000" flipH="1">
            <a:off x="3911603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Shape 53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>
            <a:off x="591720" y="596674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Shape 56"/>
          <p:cNvCxnSpPr/>
          <p:nvPr/>
        </p:nvCxnSpPr>
        <p:spPr>
          <a:xfrm>
            <a:off x="591720" y="1218736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60"/>
            <a:ext cx="952501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956580" y="3101960"/>
            <a:ext cx="1172538" cy="98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swald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sz="999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9" name="Shape 59"/>
          <p:cNvCxnSpPr/>
          <p:nvPr/>
        </p:nvCxnSpPr>
        <p:spPr>
          <a:xfrm rot="10800000">
            <a:off x="2497950" y="1758742"/>
            <a:ext cx="0" cy="465300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Shape 60"/>
          <p:cNvSpPr/>
          <p:nvPr/>
        </p:nvSpPr>
        <p:spPr>
          <a:xfrm>
            <a:off x="2989799" y="1779405"/>
            <a:ext cx="3733801" cy="2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"/>
              <a:buFont typeface="Oswald"/>
              <a:buNone/>
            </a:pPr>
            <a:r>
              <a:rPr lang="en-US" sz="1995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951450" y="2258824"/>
            <a:ext cx="8758468" cy="415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97380" y="605301"/>
            <a:ext cx="11216640" cy="7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Shape 65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hape 67"/>
          <p:cNvCxnSpPr/>
          <p:nvPr/>
        </p:nvCxnSpPr>
        <p:spPr>
          <a:xfrm>
            <a:off x="591720" y="596674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Shape 68"/>
          <p:cNvCxnSpPr/>
          <p:nvPr/>
        </p:nvCxnSpPr>
        <p:spPr>
          <a:xfrm>
            <a:off x="591720" y="1218736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hape 87"/>
          <p:cNvCxnSpPr/>
          <p:nvPr/>
        </p:nvCxnSpPr>
        <p:spPr>
          <a:xfrm>
            <a:off x="591720" y="635003"/>
            <a:ext cx="11821363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8" name="Shape 88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9" name="Shape 89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Shape 90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95928" y="635002"/>
            <a:ext cx="11838716" cy="66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2951450" y="2074740"/>
            <a:ext cx="9319130" cy="249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00" tIns="50700" rIns="50700" bIns="50700" anchor="ctr" anchorCtr="0">
            <a:noAutofit/>
          </a:bodyPr>
          <a:lstStyle/>
          <a:p>
            <a:pPr marL="114100" marR="0" lvl="0" indent="-12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Georgia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Shape 96"/>
          <p:cNvCxnSpPr/>
          <p:nvPr/>
        </p:nvCxnSpPr>
        <p:spPr>
          <a:xfrm>
            <a:off x="635003" y="6350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7" name="Shape 97"/>
          <p:cNvCxnSpPr/>
          <p:nvPr/>
        </p:nvCxnSpPr>
        <p:spPr>
          <a:xfrm>
            <a:off x="635003" y="1219203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8" name="Shape 98"/>
          <p:cNvCxnSpPr/>
          <p:nvPr/>
        </p:nvCxnSpPr>
        <p:spPr>
          <a:xfrm rot="10800000" flipH="1">
            <a:off x="3911603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9" name="Shape 99"/>
          <p:cNvCxnSpPr/>
          <p:nvPr/>
        </p:nvCxnSpPr>
        <p:spPr>
          <a:xfrm rot="10800000" flipH="1">
            <a:off x="3911603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457826" y="6740726"/>
            <a:ext cx="12326526" cy="4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591720" y="6740724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>
            <a:off x="591720" y="596674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Shape 105"/>
          <p:cNvCxnSpPr/>
          <p:nvPr/>
        </p:nvCxnSpPr>
        <p:spPr>
          <a:xfrm>
            <a:off x="591720" y="1218736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60"/>
            <a:ext cx="952501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956580" y="3269932"/>
            <a:ext cx="1172538" cy="8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8"/>
              <a:buFont typeface="Oswald"/>
              <a:buNone/>
            </a:pPr>
            <a:r>
              <a:rPr lang="en-US" sz="1098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"/>
              <a:buFont typeface="Arial"/>
              <a:buNone/>
            </a:pPr>
            <a:endParaRPr sz="999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2497950" y="1758742"/>
            <a:ext cx="0" cy="465300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Shape 109"/>
          <p:cNvSpPr/>
          <p:nvPr/>
        </p:nvSpPr>
        <p:spPr>
          <a:xfrm>
            <a:off x="2989799" y="4344891"/>
            <a:ext cx="3733801" cy="2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"/>
              <a:buFont typeface="Oswald"/>
              <a:buNone/>
            </a:pPr>
            <a:r>
              <a:rPr lang="en-US" sz="1995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2989799" y="1779405"/>
            <a:ext cx="3733801" cy="2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"/>
              <a:buFont typeface="Oswald"/>
              <a:buNone/>
            </a:pPr>
            <a:r>
              <a:rPr lang="en-US" sz="1995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951450" y="2258824"/>
            <a:ext cx="8527946" cy="182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2989799" y="4751090"/>
            <a:ext cx="8527946" cy="166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591718" y="1463040"/>
            <a:ext cx="11216640" cy="466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95927" y="648729"/>
            <a:ext cx="11216640" cy="6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title"/>
          </p:nvPr>
        </p:nvSpPr>
        <p:spPr>
          <a:xfrm>
            <a:off x="495927" y="683430"/>
            <a:ext cx="112167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495927" y="1448769"/>
            <a:ext cx="11216700" cy="4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>
            <a:spLocks noGrp="1"/>
          </p:cNvSpPr>
          <p:nvPr>
            <p:ph type="title"/>
          </p:nvPr>
        </p:nvSpPr>
        <p:spPr>
          <a:xfrm>
            <a:off x="495928" y="683431"/>
            <a:ext cx="11216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8" name="Shape 1028"/>
          <p:cNvSpPr txBox="1">
            <a:spLocks noGrp="1"/>
          </p:cNvSpPr>
          <p:nvPr>
            <p:ph type="body" idx="1"/>
          </p:nvPr>
        </p:nvSpPr>
        <p:spPr>
          <a:xfrm>
            <a:off x="495928" y="1448769"/>
            <a:ext cx="11216700" cy="4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hyperlink" Target="http://www.vizcandy.ca/galler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toanhoang.com/category/blo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ableau.com/learn/starter-kits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://tclive.tableau.com/Library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b.tableau.com/articles/howto/creating-dynamic-titles-based-on-filt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ublic.tableau.com/en-us/s/gallery?qt-overview_gallery=1" TargetMode="External"/><Relationship Id="rId4" Type="http://schemas.openxmlformats.org/officeDocument/2006/relationships/hyperlink" Target="https://onlinehelp.tableau.com/current/pro/desktop/en-us/story_example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/>
          <p:nvPr/>
        </p:nvSpPr>
        <p:spPr>
          <a:xfrm>
            <a:off x="635000" y="1582420"/>
            <a:ext cx="11734800" cy="418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6" name="Shape 1396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16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eorgia"/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DASHBOARD ACTIONS </a:t>
            </a:r>
            <a:br>
              <a:rPr lang="en-US" sz="9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&amp; ANALYSIS IN TABLEAU</a:t>
            </a:r>
            <a:endParaRPr sz="92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7" name="Shape 1397"/>
          <p:cNvSpPr txBox="1"/>
          <p:nvPr/>
        </p:nvSpPr>
        <p:spPr>
          <a:xfrm>
            <a:off x="580475" y="6118325"/>
            <a:ext cx="96363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21428"/>
              </a:lnSpc>
              <a:buSzPts val="2900"/>
            </a:pPr>
            <a:r>
              <a:rPr lang="en-US" sz="3200" i="1" dirty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James Larkin – Data Analytics Instructor</a:t>
            </a:r>
            <a:endParaRPr lang="en-US" sz="3200" i="1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CALL RECORDS ANALYSIS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9" name="Shape 1469"/>
          <p:cNvSpPr txBox="1">
            <a:spLocks noGrp="1"/>
          </p:cNvSpPr>
          <p:nvPr>
            <p:ph type="body" idx="1"/>
          </p:nvPr>
        </p:nvSpPr>
        <p:spPr>
          <a:xfrm>
            <a:off x="591720" y="1463040"/>
            <a:ext cx="11637223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the remainder of the class, we will use the “wills_metadata.xlsx’”data set to uncover information about Will.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goal is to make a best guess at answering the following questions and use data and visualizations in Tableau to inform your answer.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Start by clicking on the “Connecting to Data” button in the Tableau main screen, using the “Excel file” option.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70" name="Shape 14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500" y="6144411"/>
            <a:ext cx="722442" cy="42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/>
          <p:nvPr/>
        </p:nvSpPr>
        <p:spPr>
          <a:xfrm>
            <a:off x="2976799" y="2287699"/>
            <a:ext cx="8841390" cy="434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76" name="Shape 1476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7" name="Shape 1477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ACTIVITY: ANALYZE DATA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8" name="Shape 1478"/>
          <p:cNvSpPr txBox="1">
            <a:spLocks noGrp="1"/>
          </p:cNvSpPr>
          <p:nvPr>
            <p:ph type="body" idx="1"/>
          </p:nvPr>
        </p:nvSpPr>
        <p:spPr>
          <a:xfrm>
            <a:off x="2951450" y="2258824"/>
            <a:ext cx="8758468" cy="415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Take 15 minutes to answer this question: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858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lphaL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do you believe the call records increase so dramatically in September 2014?</a:t>
            </a:r>
            <a:endParaRPr sz="2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858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lphaL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Tableau visualization(s) to support your answer.</a:t>
            </a:r>
            <a:endParaRPr sz="2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9" name="Shape 1479"/>
          <p:cNvSpPr/>
          <p:nvPr/>
        </p:nvSpPr>
        <p:spPr>
          <a:xfrm>
            <a:off x="4255629" y="1755456"/>
            <a:ext cx="2160300" cy="50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 PART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/>
          <p:nvPr/>
        </p:nvSpPr>
        <p:spPr>
          <a:xfrm>
            <a:off x="2976799" y="2287699"/>
            <a:ext cx="8737220" cy="428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29260" marR="0" lvl="0" indent="-101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85" name="Shape 1485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6" name="Shape 1486"/>
          <p:cNvSpPr/>
          <p:nvPr/>
        </p:nvSpPr>
        <p:spPr>
          <a:xfrm>
            <a:off x="4293488" y="1755449"/>
            <a:ext cx="21441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 PART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ACTIVITY: ANALYZE DATA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2951450" y="2258824"/>
            <a:ext cx="8758468" cy="415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groups, choose a single question from below about Will. </a:t>
            </a:r>
            <a:b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Take 20 minutes to develop a set of dashboards and Story Points to inform your answers. </a:t>
            </a:r>
            <a:b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Each group must present its dashboards and stories to rest of the class. 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lphaL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does Will work?</a:t>
            </a:r>
            <a:endParaRPr sz="2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lphaL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does Will live?</a:t>
            </a:r>
            <a:endParaRPr sz="2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lphaL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does Will’s family live (</a:t>
            </a:r>
            <a:r>
              <a:rPr lang="en-US" sz="2000" b="0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speculate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)?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DASHBOARD ACTIONS AND ANALYSIS IN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5" name="Shape 1495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REVIEW &amp; DISCUSSION</a:t>
            </a:r>
            <a:endParaRPr sz="9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hape 1500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LET’S REVIEW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1" name="Shape 1501"/>
          <p:cNvSpPr txBox="1">
            <a:spLocks noGrp="1"/>
          </p:cNvSpPr>
          <p:nvPr>
            <p:ph type="body" idx="1"/>
          </p:nvPr>
        </p:nvSpPr>
        <p:spPr>
          <a:xfrm>
            <a:off x="591725" y="1463044"/>
            <a:ext cx="11587200" cy="22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we have seen, data can be analyzed in a number of ways with a number of different tools. For instance, we can apply calculations and aggregations in Excel, SQL, and now Tableau.  </a:t>
            </a:r>
            <a:endParaRPr sz="2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endParaRPr sz="2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Therefore, the guiding principle from our data analytics workflow should always be to </a:t>
            </a:r>
            <a:r>
              <a:rPr lang="en-US" sz="2200" b="0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“choose the right tool for the task.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”</a:t>
            </a:r>
            <a:endParaRPr sz="2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862013" marR="0" lvl="1" indent="-111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02" name="Shape 1502"/>
          <p:cNvPicPr preferRelativeResize="0"/>
          <p:nvPr/>
        </p:nvPicPr>
        <p:blipFill rotWithShape="1">
          <a:blip r:embed="rId3">
            <a:alphaModFix/>
          </a:blip>
          <a:srcRect b="26161"/>
          <a:stretch/>
        </p:blipFill>
        <p:spPr>
          <a:xfrm>
            <a:off x="2739750" y="3747355"/>
            <a:ext cx="7351067" cy="165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Shape 1503"/>
          <p:cNvSpPr txBox="1"/>
          <p:nvPr/>
        </p:nvSpPr>
        <p:spPr>
          <a:xfrm>
            <a:off x="4231988" y="5485706"/>
            <a:ext cx="1400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Select, import,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explore, </a:t>
            </a:r>
            <a:endParaRPr sz="1400" b="1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and clean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Shape 1504"/>
          <p:cNvSpPr txBox="1"/>
          <p:nvPr/>
        </p:nvSpPr>
        <p:spPr>
          <a:xfrm>
            <a:off x="5632175" y="5485691"/>
            <a:ext cx="14001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Structure, visualize,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and complete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analysis.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Shape 1505"/>
          <p:cNvSpPr txBox="1"/>
          <p:nvPr/>
        </p:nvSpPr>
        <p:spPr>
          <a:xfrm>
            <a:off x="7032338" y="5485706"/>
            <a:ext cx="1552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Make 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business decisions from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Shape 1506"/>
          <p:cNvSpPr txBox="1"/>
          <p:nvPr/>
        </p:nvSpPr>
        <p:spPr>
          <a:xfrm>
            <a:off x="2831813" y="5485706"/>
            <a:ext cx="1400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Develop a hypothesis- driven approach to analysis.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Shape 1507"/>
          <p:cNvSpPr txBox="1"/>
          <p:nvPr/>
        </p:nvSpPr>
        <p:spPr>
          <a:xfrm>
            <a:off x="8557649" y="5485706"/>
            <a:ext cx="1400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Present data-driven insights 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 an audience.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21620" y="1321465"/>
            <a:ext cx="115872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Excel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a general purpose tool for viewing, prepping, calculating, and graphing data: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an unstructured analytical scratchpad, Excel makes it easy to perform quick, minor changes in small datasets when conducting an analysis.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Excel users can analyze data visually using PivotTables and graphs, but it takes more time and is much less effective than Tableau.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Updating data is not dynamic and is often tedious and error prone.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LET’S REVIEW: EXCEL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4" name="Shape 1514" descr="Image result for excel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9362" y="5951609"/>
            <a:ext cx="619544" cy="61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Shape 1515" descr="Image result for lego wizard"/>
          <p:cNvPicPr preferRelativeResize="0"/>
          <p:nvPr/>
        </p:nvPicPr>
        <p:blipFill rotWithShape="1">
          <a:blip r:embed="rId4">
            <a:alphaModFix/>
          </a:blip>
          <a:srcRect l="3530"/>
          <a:stretch/>
        </p:blipFill>
        <p:spPr>
          <a:xfrm>
            <a:off x="495924" y="5397021"/>
            <a:ext cx="1059101" cy="122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591720" y="1463040"/>
            <a:ext cx="11637300" cy="5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SQL</a:t>
            </a:r>
            <a: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typically used to retrieve big data before performing analysis.  </a:t>
            </a: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90562" marR="0" lvl="1" indent="-4762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SQL can be used to analyze data sets that are much larger than Excel can handle.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SQL queries can be used to automate data collection and analysis.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one downside of SQL is that it requires writing a significant amount of code, making it a development-heavy tool.</a:t>
            </a:r>
            <a:b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85800" marR="0" lvl="1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21" name="Shape 1521" descr="Image result for lego female ninja"/>
          <p:cNvPicPr preferRelativeResize="0"/>
          <p:nvPr/>
        </p:nvPicPr>
        <p:blipFill rotWithShape="1">
          <a:blip r:embed="rId3">
            <a:alphaModFix/>
          </a:blip>
          <a:srcRect l="15914" r="19379"/>
          <a:stretch/>
        </p:blipFill>
        <p:spPr>
          <a:xfrm>
            <a:off x="591737" y="5567166"/>
            <a:ext cx="833537" cy="9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LET’S REVIEW: SQL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Shape 1523" descr="Image result for pqsql icon sm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3345" y="5797089"/>
            <a:ext cx="805676" cy="733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591720" y="1463040"/>
            <a:ext cx="11637300" cy="5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Tableau</a:t>
            </a:r>
            <a: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greatly streamlines analysis from a variety data sources:</a:t>
            </a:r>
            <a:b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Including handling basic data theory cleaning as needed (creating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metadata which may be published as a shared Tableau data source file).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Tableau is excellent at visual analysis, quick calculation, and discovery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through its unique flow of interactive visual query. 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sng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Suggested next step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Create a free account on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Tableau Public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download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software (also free), complete your profile, and develop your portfolio.</a:t>
            </a: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9" name="Shape 1529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LET’S REVIEW: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30" name="Shape 1530" descr="Image result for tableau software icon sm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6624" y="5755793"/>
            <a:ext cx="807905" cy="80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Shape 1531" descr="Image result for data rock star le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729" y="5521331"/>
            <a:ext cx="895687" cy="10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Shape 1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436" y="1802337"/>
            <a:ext cx="5297149" cy="440130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7" name="Shape 153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435" y="1802337"/>
            <a:ext cx="5297149" cy="440130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8" name="Shape 15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8575" y="1802338"/>
            <a:ext cx="5297149" cy="440130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9" name="Shape 153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38574" y="1802337"/>
            <a:ext cx="5297149" cy="44013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40" name="Shape 1540"/>
          <p:cNvSpPr txBox="1"/>
          <p:nvPr/>
        </p:nvSpPr>
        <p:spPr>
          <a:xfrm>
            <a:off x="3442447" y="6352319"/>
            <a:ext cx="26508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http://toanhoang.com/category/blog/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Shape 1541"/>
          <p:cNvSpPr txBox="1"/>
          <p:nvPr/>
        </p:nvSpPr>
        <p:spPr>
          <a:xfrm>
            <a:off x="9502586" y="6352319"/>
            <a:ext cx="26508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http://www.vizcandy.ca/gallery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xfrm>
            <a:off x="497380" y="605301"/>
            <a:ext cx="11216640" cy="7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EXAMPLE PORTFOLIOS: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Shape 15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8573" y="1802335"/>
            <a:ext cx="5270088" cy="440130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8" name="Shape 154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434" y="1802336"/>
            <a:ext cx="5352904" cy="4418372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49" name="Shape 1549"/>
          <p:cNvSpPr txBox="1"/>
          <p:nvPr/>
        </p:nvSpPr>
        <p:spPr>
          <a:xfrm>
            <a:off x="3442447" y="6352319"/>
            <a:ext cx="26508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http://tclive.tableau.com/Library/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Shape 1550"/>
          <p:cNvSpPr txBox="1"/>
          <p:nvPr/>
        </p:nvSpPr>
        <p:spPr>
          <a:xfrm>
            <a:off x="9502586" y="6352319"/>
            <a:ext cx="26508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http://www.tableau.com/learn/starter-kits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Shape 1551"/>
          <p:cNvSpPr txBox="1">
            <a:spLocks noGrp="1"/>
          </p:cNvSpPr>
          <p:nvPr>
            <p:ph type="title"/>
          </p:nvPr>
        </p:nvSpPr>
        <p:spPr>
          <a:xfrm>
            <a:off x="497380" y="605301"/>
            <a:ext cx="11216640" cy="7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ADDITIONAL TABLEAU RESOURCES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DASHBOARD ACTIONS AND ANALYSIS IN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0" name="Shape 1410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OPENING </a:t>
            </a:r>
            <a:endParaRPr sz="9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7" name="Shape 1557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DASHBOARD ACTIONS AND ANALYSIS IN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8" name="Shape 1558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sz="9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734801" cy="437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this lesson, we learned how to:</a:t>
            </a:r>
            <a:b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Analyze data visually in Tableau.</a:t>
            </a: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Join data to build visualizations and a dashboard.</a:t>
            </a: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Apply action filters to create powerful dashboards.</a:t>
            </a: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Analyze sample data.</a:t>
            </a: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visualizations, dashboards, and Story Points to answer questions.</a:t>
            </a: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3873" cy="6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REVIEW: DASHBOARD ACTIONS AND ANALYSIS IN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5" name="Shape 1565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3873" cy="72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RECAP</a:t>
            </a:r>
            <a:endParaRPr sz="54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3264347" y="2313678"/>
            <a:ext cx="8024400" cy="29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48725" rIns="97475" bIns="487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Pair up and take 10 minutes to discuss: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82600" marR="0" lvl="0" indent="-4064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Key takeaways from today.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82600" marR="0" lvl="0" indent="-4064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you can do to make these takeaways actionable and valuable for your teams.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77900" marR="0" lvl="1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Thought starters: Better knowledge of keys in databases; aligning with database teams on data organization.</a:t>
            </a: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8" name="Shape 1588"/>
          <p:cNvSpPr txBox="1">
            <a:spLocks noGrp="1"/>
          </p:cNvSpPr>
          <p:nvPr>
            <p:ph type="body" idx="2"/>
          </p:nvPr>
        </p:nvSpPr>
        <p:spPr>
          <a:xfrm>
            <a:off x="3447558" y="5300772"/>
            <a:ext cx="7657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48725" rIns="97475" bIns="487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 prepared to share your answers with the class.</a:t>
            </a:r>
            <a:endParaRPr sz="23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9" name="Shape 1589"/>
          <p:cNvSpPr txBox="1">
            <a:spLocks noGrp="1"/>
          </p:cNvSpPr>
          <p:nvPr>
            <p:ph type="title"/>
          </p:nvPr>
        </p:nvSpPr>
        <p:spPr>
          <a:xfrm>
            <a:off x="497379" y="596670"/>
            <a:ext cx="112167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48725" rIns="97475" bIns="48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UNIT REVIEW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 txBox="1">
            <a:spLocks noGrp="1"/>
          </p:cNvSpPr>
          <p:nvPr>
            <p:ph type="title"/>
          </p:nvPr>
        </p:nvSpPr>
        <p:spPr>
          <a:xfrm>
            <a:off x="495928" y="600229"/>
            <a:ext cx="116241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42975" rIns="86000" bIns="42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DASHBOARD ACTIONS AND ANALYSIS IN TABLEAU</a:t>
            </a: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3" name="Shape 1603"/>
          <p:cNvSpPr/>
          <p:nvPr/>
        </p:nvSpPr>
        <p:spPr>
          <a:xfrm>
            <a:off x="516234" y="1354374"/>
            <a:ext cx="7665239" cy="1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42975" rIns="86000" bIns="4297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RESOURCES</a:t>
            </a:r>
            <a:endParaRPr sz="90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4" name="Shape 1604"/>
          <p:cNvSpPr txBox="1"/>
          <p:nvPr/>
        </p:nvSpPr>
        <p:spPr>
          <a:xfrm>
            <a:off x="619434" y="2882217"/>
            <a:ext cx="11498400" cy="3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42975" rIns="86000" bIns="429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Shape 1609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734801" cy="437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713" marR="0" lvl="0" indent="-214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Creating Dynamic Titles Using Actions (Tableau):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http://kb.tableau.com/articles/howto/creating-dynamic-titles-based-on-filters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9713" marR="0" lvl="0" indent="-21431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Building a Story Point Analysis to Examine a Trend (Tableau):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https://onlinehelp.tableau.com/current/pro/desktop/en-us/story_example.html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9713" marR="0" lvl="0" indent="-21431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Gallery of Featured Tableau Visualizations (Tableau Public):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https://public.tableau.com/en-us/s/gallery?qt-overview_gallery=1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0" name="Shape 1610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3873" cy="6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DASHBOARD ACTIONS AND ANALYSIS IN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1" name="Shape 1611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3873" cy="72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RESOURCES</a:t>
            </a:r>
            <a:endParaRPr sz="54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hape 1616"/>
          <p:cNvSpPr txBox="1">
            <a:spLocks noGrp="1"/>
          </p:cNvSpPr>
          <p:nvPr>
            <p:ph type="body" idx="4294967295"/>
          </p:nvPr>
        </p:nvSpPr>
        <p:spPr>
          <a:xfrm>
            <a:off x="591720" y="1463040"/>
            <a:ext cx="11637300" cy="5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eorgia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Tableau has a </a:t>
            </a:r>
            <a:r>
              <a:rPr lang="en-US" sz="2600" b="0" i="0" u="sng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vast</a:t>
            </a:r>
            <a: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library of resources and a global community.</a:t>
            </a:r>
            <a:endParaRPr sz="2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937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eorgia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you have questions around usage, try </a:t>
            </a:r>
            <a:r>
              <a:rPr lang="en-US" sz="26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community.tableau.com</a:t>
            </a:r>
            <a: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lang="en-US" sz="26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reddit.com/r/tableau</a:t>
            </a:r>
            <a:r>
              <a:rPr lang="en-US" sz="2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6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937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eorgia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There is also a public repository of Tableau workbooks for inspiration on visualization techniques.</a:t>
            </a:r>
            <a:endParaRPr sz="2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937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eorgia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Lectures and workshops from TableauCon are available online.</a:t>
            </a:r>
            <a:endParaRPr sz="2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7" name="Shape 1617"/>
          <p:cNvSpPr txBox="1">
            <a:spLocks noGrp="1"/>
          </p:cNvSpPr>
          <p:nvPr>
            <p:ph type="title"/>
          </p:nvPr>
        </p:nvSpPr>
        <p:spPr>
          <a:xfrm>
            <a:off x="497380" y="605301"/>
            <a:ext cx="11216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ADDITIONAL RESOURCES: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734800" cy="4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After this lesson, you’ll be able to: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Develop interactive Tableau dashboards.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Practice analyzing data in Tableau.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Connect to data and build dashboards in Tableau.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actions within Tableau dashboards.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your new skills to analyze some sample call records data.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5" name="Shape 1425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3873" cy="6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DASHBOARD ACTIONS AND ANALYSIS IN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6" name="Shape 1426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3873" cy="72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54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Shape 1431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DASHBOARD ACTIONS AND ANALYSIS IN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3" name="Shape 1433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GUIDED PRACTICE: DASHBOARD ACTIONS</a:t>
            </a:r>
            <a:endParaRPr sz="9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DASHBOARD ACTIONS AND ANALYSIS IN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591720" y="1463040"/>
            <a:ext cx="11637223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Actions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allow us to add interactivity to a dashboard so users can drill into the data via mouse clicking, hovering, and selecting data in a visualization. 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this guided practice, we will work through the data workflow, starting by connecting to data and eventually building out an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interactive dashboard.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will also learn how and why to use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action filters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when creating our dashboards.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ANALYSIS PROMPT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77009" y="1463040"/>
            <a:ext cx="11500338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Context:</a:t>
            </a:r>
            <a:br>
              <a:rPr lang="en-US" sz="22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Australia's new data retention laws mean phone and internet companies have to save this information for two years — that's every time you call someone, where you call them from, which cell tower your phone pings every time it connects to the internet, and more.</a:t>
            </a:r>
            <a:br>
              <a:rPr lang="en-US" sz="22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2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Prompt:</a:t>
            </a:r>
            <a:br>
              <a:rPr lang="en-US" sz="22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 a mission to find out what that data might reveal, reporter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Ockenden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took a “surveillance selfie” and requested access to his own metadata. Using his sample, we can gain an understanding of the types of metadata individuals provide to cell phone carriers.</a:t>
            </a:r>
            <a:endParaRPr sz="22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Shape 1450"/>
          <p:cNvPicPr preferRelativeResize="0"/>
          <p:nvPr/>
        </p:nvPicPr>
        <p:blipFill rotWithShape="1">
          <a:blip r:embed="rId3">
            <a:alphaModFix/>
          </a:blip>
          <a:srcRect r="3500" b="5224"/>
          <a:stretch/>
        </p:blipFill>
        <p:spPr>
          <a:xfrm>
            <a:off x="227724" y="0"/>
            <a:ext cx="12549352" cy="7281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716" cy="72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EXERCISE DATA SET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6" name="Shape 1456"/>
          <p:cNvSpPr txBox="1">
            <a:spLocks noGrp="1"/>
          </p:cNvSpPr>
          <p:nvPr>
            <p:ph type="body" idx="1"/>
          </p:nvPr>
        </p:nvSpPr>
        <p:spPr>
          <a:xfrm>
            <a:off x="591720" y="1463040"/>
            <a:ext cx="11637223" cy="5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Description of the “</a:t>
            </a: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wills_metadata.xlsx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” dataset: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 type: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Communication type (internet, call, SMS).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Cell tower location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Name of the cell tower that the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signal went through.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 timedate string: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date and time of the record.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 identifier: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Masked number to which the call/SMS was made.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Latitude/longitude: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Coordinates of the cell tower location. 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Shape 1461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2" name="Shape 1462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716" cy="7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DASHBOARD ACTIONS AND ANALYSIS IN TABLEAU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3" name="Shape 1463"/>
          <p:cNvSpPr txBox="1">
            <a:spLocks noGrp="1"/>
          </p:cNvSpPr>
          <p:nvPr>
            <p:ph type="body" idx="1"/>
          </p:nvPr>
        </p:nvSpPr>
        <p:spPr>
          <a:xfrm>
            <a:off x="475488" y="1463040"/>
            <a:ext cx="11916181" cy="51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INDEPENDENT PRACTICE: </a:t>
            </a:r>
            <a:b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ANALYZE DATA</a:t>
            </a:r>
            <a:endParaRPr sz="9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 AN v3.0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A AN v3.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921</Words>
  <Application>Microsoft Macintosh PowerPoint</Application>
  <PresentationFormat>Custom</PresentationFormat>
  <Paragraphs>127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Merriweather Sans</vt:lpstr>
      <vt:lpstr>Georgia</vt:lpstr>
      <vt:lpstr>Oswald</vt:lpstr>
      <vt:lpstr>Helvetica Neue</vt:lpstr>
      <vt:lpstr>Calibri</vt:lpstr>
      <vt:lpstr>Arial</vt:lpstr>
      <vt:lpstr>Roboto</vt:lpstr>
      <vt:lpstr>GA AN v3.01</vt:lpstr>
      <vt:lpstr>Office Theme</vt:lpstr>
      <vt:lpstr>GA AN v3.0</vt:lpstr>
      <vt:lpstr>PowerPoint Presentation</vt:lpstr>
      <vt:lpstr>DASHBOARD ACTIONS AND ANALYSIS IN TABLEAU</vt:lpstr>
      <vt:lpstr>DASHBOARD ACTIONS AND ANALYSIS IN TABLEAU</vt:lpstr>
      <vt:lpstr>DASHBOARD ACTIONS AND ANALYSIS IN TABLEAU</vt:lpstr>
      <vt:lpstr>DASHBOARD ACTIONS AND ANALYSIS IN TABLEAU</vt:lpstr>
      <vt:lpstr>ANALYSIS PROMPT</vt:lpstr>
      <vt:lpstr>PowerPoint Presentation</vt:lpstr>
      <vt:lpstr>EXERCISE DATA SET</vt:lpstr>
      <vt:lpstr>DASHBOARD ACTIONS AND ANALYSIS IN TABLEAU</vt:lpstr>
      <vt:lpstr>CALL RECORDS ANALYSIS</vt:lpstr>
      <vt:lpstr>ACTIVITY: ANALYZE DATA</vt:lpstr>
      <vt:lpstr>ACTIVITY: ANALYZE DATA</vt:lpstr>
      <vt:lpstr>DASHBOARD ACTIONS AND ANALYSIS IN TABLEAU</vt:lpstr>
      <vt:lpstr>LET’S REVIEW</vt:lpstr>
      <vt:lpstr>LET’S REVIEW: EXCEL</vt:lpstr>
      <vt:lpstr>LET’S REVIEW: SQL</vt:lpstr>
      <vt:lpstr>LET’S REVIEW: TABLEAU</vt:lpstr>
      <vt:lpstr>EXAMPLE PORTFOLIOS: TABLEAU</vt:lpstr>
      <vt:lpstr>ADDITIONAL TABLEAU RESOURCES</vt:lpstr>
      <vt:lpstr>DASHBOARD ACTIONS AND ANALYSIS IN TABLEAU</vt:lpstr>
      <vt:lpstr>REVIEW: DASHBOARD ACTIONS AND ANALYSIS IN TABLEAU</vt:lpstr>
      <vt:lpstr>UNIT REVIEW</vt:lpstr>
      <vt:lpstr>DASHBOARD ACTIONS AND ANALYSIS IN TABLEAU</vt:lpstr>
      <vt:lpstr>DASHBOARD ACTIONS AND ANALYSIS IN TABLEAU</vt:lpstr>
      <vt:lpstr>ADDITIONAL RESOURCES: TABLEAU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INSTRUCTOR PURPOSES ONLY</dc:title>
  <cp:lastModifiedBy>Carrie Andersen</cp:lastModifiedBy>
  <cp:revision>4</cp:revision>
  <dcterms:modified xsi:type="dcterms:W3CDTF">2018-12-10T02:00:36Z</dcterms:modified>
</cp:coreProperties>
</file>